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36" r:id="rId3"/>
    <p:sldId id="376" r:id="rId4"/>
    <p:sldId id="305" r:id="rId5"/>
    <p:sldId id="306" r:id="rId6"/>
    <p:sldId id="308" r:id="rId7"/>
    <p:sldId id="310" r:id="rId8"/>
    <p:sldId id="315" r:id="rId9"/>
    <p:sldId id="316" r:id="rId10"/>
    <p:sldId id="317" r:id="rId11"/>
    <p:sldId id="321" r:id="rId12"/>
    <p:sldId id="323" r:id="rId13"/>
    <p:sldId id="324" r:id="rId14"/>
    <p:sldId id="260" r:id="rId15"/>
    <p:sldId id="263" r:id="rId16"/>
    <p:sldId id="262" r:id="rId17"/>
    <p:sldId id="266" r:id="rId18"/>
    <p:sldId id="267" r:id="rId19"/>
    <p:sldId id="264" r:id="rId20"/>
    <p:sldId id="286" r:id="rId21"/>
    <p:sldId id="374" r:id="rId22"/>
    <p:sldId id="361"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36" autoAdjust="0"/>
    <p:restoredTop sz="92086" autoAdjust="0"/>
  </p:normalViewPr>
  <p:slideViewPr>
    <p:cSldViewPr>
      <p:cViewPr varScale="1">
        <p:scale>
          <a:sx n="51" d="100"/>
          <a:sy n="51" d="100"/>
        </p:scale>
        <p:origin x="-105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B199F-4CD6-457B-902D-1E6CFC786773}" type="datetimeFigureOut">
              <a:rPr lang="es-MX" smtClean="0"/>
              <a:pPr/>
              <a:t>29/10/2015</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15884-5332-4A5E-9620-159310E89E09}" type="slidenum">
              <a:rPr lang="es-MX" smtClean="0"/>
              <a:pPr/>
              <a:t>‹Nº›</a:t>
            </a:fld>
            <a:endParaRPr lang="es-MX"/>
          </a:p>
        </p:txBody>
      </p:sp>
    </p:spTree>
    <p:extLst>
      <p:ext uri="{BB962C8B-B14F-4D97-AF65-F5344CB8AC3E}">
        <p14:creationId xmlns:p14="http://schemas.microsoft.com/office/powerpoint/2010/main" xmlns="" val="351113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Este trabajo ocurre al aplicar un esfuerzo mayor que la resistencia de </a:t>
            </a:r>
            <a:r>
              <a:rPr lang="es-ES" dirty="0" err="1" smtClean="0"/>
              <a:t>cedencia</a:t>
            </a:r>
            <a:r>
              <a:rPr lang="es-ES" dirty="0" smtClean="0"/>
              <a:t> original de metal, produciendo a la vez una deformación</a:t>
            </a:r>
            <a:endParaRPr lang="es-MX" b="1" dirty="0" smtClean="0">
              <a:latin typeface="Arial" pitchFamily="34" charset="0"/>
              <a:cs typeface="Arial" pitchFamily="34" charset="0"/>
            </a:endParaRPr>
          </a:p>
          <a:p>
            <a:endParaRPr lang="es-MX" dirty="0"/>
          </a:p>
        </p:txBody>
      </p:sp>
      <p:sp>
        <p:nvSpPr>
          <p:cNvPr id="4" name="Marcador de número de diapositiva 3"/>
          <p:cNvSpPr>
            <a:spLocks noGrp="1"/>
          </p:cNvSpPr>
          <p:nvPr>
            <p:ph type="sldNum" sz="quarter" idx="10"/>
          </p:nvPr>
        </p:nvSpPr>
        <p:spPr/>
        <p:txBody>
          <a:bodyPr/>
          <a:lstStyle/>
          <a:p>
            <a:fld id="{A5215884-5332-4A5E-9620-159310E89E09}" type="slidenum">
              <a:rPr lang="es-MX" smtClean="0"/>
              <a:pPr/>
              <a:t>13</a:t>
            </a:fld>
            <a:endParaRPr lang="es-MX"/>
          </a:p>
        </p:txBody>
      </p:sp>
    </p:spTree>
    <p:extLst>
      <p:ext uri="{BB962C8B-B14F-4D97-AF65-F5344CB8AC3E}">
        <p14:creationId xmlns:p14="http://schemas.microsoft.com/office/powerpoint/2010/main" xmlns="" val="14929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smtClean="0">
                <a:latin typeface="Arial" pitchFamily="34" charset="0"/>
                <a:cs typeface="Arial" pitchFamily="34" charset="0"/>
              </a:rPr>
              <a:t>produciendo que el esfuerzo requerido para continuar la deformación se incremente y contrarreste el incremento de la resistencia</a:t>
            </a:r>
            <a:endParaRPr lang="es-MX" dirty="0"/>
          </a:p>
        </p:txBody>
      </p:sp>
      <p:sp>
        <p:nvSpPr>
          <p:cNvPr id="4" name="Marcador de número de diapositiva 3"/>
          <p:cNvSpPr>
            <a:spLocks noGrp="1"/>
          </p:cNvSpPr>
          <p:nvPr>
            <p:ph type="sldNum" sz="quarter" idx="10"/>
          </p:nvPr>
        </p:nvSpPr>
        <p:spPr/>
        <p:txBody>
          <a:bodyPr/>
          <a:lstStyle/>
          <a:p>
            <a:fld id="{A5215884-5332-4A5E-9620-159310E89E09}" type="slidenum">
              <a:rPr lang="es-MX" smtClean="0"/>
              <a:pPr/>
              <a:t>17</a:t>
            </a:fld>
            <a:endParaRPr lang="es-MX"/>
          </a:p>
        </p:txBody>
      </p:sp>
    </p:spTree>
    <p:extLst>
      <p:ext uri="{BB962C8B-B14F-4D97-AF65-F5344CB8AC3E}">
        <p14:creationId xmlns:p14="http://schemas.microsoft.com/office/powerpoint/2010/main" xmlns="" val="86427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xmlns="" val="337336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xmlns="" val="225287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xmlns="" val="216662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29/10/2015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69241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29/10/2015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9333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29/10/2015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61514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29/10/2015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95125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29/10/2015</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4110132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29/10/2015</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504264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29/10/2015</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55175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29/10/2015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49579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xmlns="" val="1006831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29/10/2015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913519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29/10/2015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400270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29/10/2015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9587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xmlns="" val="33271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pPr/>
              <a:t>29/10/2015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xmlns="" val="30050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pPr/>
              <a:t>29/10/2015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xmlns="" val="367700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pPr/>
              <a:t>29/10/2015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xmlns="" val="210382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pPr/>
              <a:t>29/10/2015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xmlns="" val="355769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pPr/>
              <a:t>29/10/2015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xmlns="" val="269493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pPr/>
              <a:t>29/10/2015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xmlns="" val="32734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pPr/>
              <a:t>29/10/2015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pPr/>
              <a:t>‹Nº›</a:t>
            </a:fld>
            <a:endParaRPr lang="es-MX"/>
          </a:p>
        </p:txBody>
      </p:sp>
    </p:spTree>
    <p:extLst>
      <p:ext uri="{BB962C8B-B14F-4D97-AF65-F5344CB8AC3E}">
        <p14:creationId xmlns:p14="http://schemas.microsoft.com/office/powerpoint/2010/main" xmlns="" val="171991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solidFill>
                  <a:prstClr val="black">
                    <a:tint val="75000"/>
                  </a:prstClr>
                </a:solidFill>
              </a:rPr>
              <a:pPr/>
              <a:t>29/10/2015</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11177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funpro.tripod.com/formado.ht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funpro.tripod.com/formado.ht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quiminet.com/articulos/el-proceso-de-estirado-en-frio-para-la-creacion-de-perfiles-estructurales-2662473.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ifunpro.tripod.com/formado.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funpro.tripod.com/formado.ht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844824"/>
            <a:ext cx="7772400" cy="1470025"/>
          </a:xfrm>
        </p:spPr>
        <p:txBody>
          <a:bodyPr>
            <a:normAutofit/>
          </a:bodyPr>
          <a:lstStyle/>
          <a:p>
            <a:r>
              <a:rPr lang="es-MX" sz="2800" dirty="0" smtClean="0">
                <a:ln>
                  <a:solidFill>
                    <a:srgbClr val="C00000"/>
                  </a:solidFill>
                </a:ln>
                <a:latin typeface="Arial" pitchFamily="34" charset="0"/>
                <a:cs typeface="Arial" pitchFamily="34" charset="0"/>
              </a:rPr>
              <a:t>CONFORMADO DE MATERIALES EN CALIENTE  Y EN FRIO </a:t>
            </a:r>
            <a:endParaRPr lang="es-MX" sz="2800" dirty="0">
              <a:ln>
                <a:solidFill>
                  <a:srgbClr val="C00000"/>
                </a:solidFill>
              </a:ln>
              <a:latin typeface="Arial" pitchFamily="34" charset="0"/>
              <a:cs typeface="Arial" pitchFamily="34" charset="0"/>
            </a:endParaRPr>
          </a:p>
        </p:txBody>
      </p:sp>
      <p:sp>
        <p:nvSpPr>
          <p:cNvPr id="4" name="3 Subtítulo"/>
          <p:cNvSpPr txBox="1">
            <a:spLocks noGrp="1"/>
          </p:cNvSpPr>
          <p:nvPr>
            <p:ph type="subTitle" idx="1"/>
          </p:nvPr>
        </p:nvSpPr>
        <p:spPr>
          <a:xfrm>
            <a:off x="539552" y="3573016"/>
            <a:ext cx="8280920" cy="2619179"/>
          </a:xfrm>
          <a:prstGeom prst="rect">
            <a:avLst/>
          </a:prstGeom>
          <a:noFill/>
        </p:spPr>
        <p:txBody>
          <a:bodyPr wrap="square" rtlCol="0">
            <a:spAutoFit/>
          </a:bodyPr>
          <a:lstStyle/>
          <a:p>
            <a:pPr algn="l"/>
            <a:r>
              <a:rPr lang="es-MX" sz="2500" b="1" dirty="0" smtClean="0">
                <a:solidFill>
                  <a:schemeClr val="tx1"/>
                </a:solidFill>
                <a:latin typeface="Arial" pitchFamily="34" charset="0"/>
                <a:cs typeface="Arial" pitchFamily="34" charset="0"/>
              </a:rPr>
              <a:t>Área Académica: </a:t>
            </a:r>
            <a:r>
              <a:rPr lang="es-MX" sz="2500" dirty="0" smtClean="0">
                <a:solidFill>
                  <a:schemeClr val="tx1"/>
                </a:solidFill>
                <a:latin typeface="Arial" pitchFamily="34" charset="0"/>
                <a:cs typeface="Arial" pitchFamily="34" charset="0"/>
              </a:rPr>
              <a:t>Licenciatura en Ingeniería Mecánica  </a:t>
            </a:r>
          </a:p>
          <a:p>
            <a:pPr algn="l"/>
            <a:endParaRPr lang="es-MX" sz="2500" b="1" dirty="0" smtClean="0">
              <a:solidFill>
                <a:schemeClr val="tx1"/>
              </a:solidFill>
              <a:latin typeface="Arial" pitchFamily="34" charset="0"/>
              <a:cs typeface="Arial" pitchFamily="34" charset="0"/>
            </a:endParaRPr>
          </a:p>
          <a:p>
            <a:pPr algn="l"/>
            <a:endParaRPr lang="es-MX" sz="800" b="1" dirty="0" smtClean="0">
              <a:solidFill>
                <a:schemeClr val="tx1"/>
              </a:solidFill>
              <a:latin typeface="Arial" pitchFamily="34" charset="0"/>
              <a:cs typeface="Arial" pitchFamily="34" charset="0"/>
            </a:endParaRPr>
          </a:p>
          <a:p>
            <a:pPr algn="l"/>
            <a:r>
              <a:rPr lang="es-MX" sz="2500" b="1" dirty="0" smtClean="0">
                <a:solidFill>
                  <a:schemeClr val="tx1"/>
                </a:solidFill>
                <a:latin typeface="Arial" pitchFamily="34" charset="0"/>
                <a:cs typeface="Arial" pitchFamily="34" charset="0"/>
              </a:rPr>
              <a:t>Profesor(a): Juan Carlos Fernández Ángeles </a:t>
            </a:r>
            <a:endParaRPr lang="es-MX" sz="2500" dirty="0" smtClean="0">
              <a:solidFill>
                <a:schemeClr val="tx1"/>
              </a:solidFill>
              <a:latin typeface="Arial" pitchFamily="34" charset="0"/>
              <a:cs typeface="Arial" pitchFamily="34" charset="0"/>
            </a:endParaRPr>
          </a:p>
          <a:p>
            <a:pPr algn="l"/>
            <a:endParaRPr lang="es-MX" sz="2500" b="1" dirty="0" smtClean="0">
              <a:solidFill>
                <a:schemeClr val="tx1"/>
              </a:solidFill>
              <a:latin typeface="Arial" pitchFamily="34" charset="0"/>
              <a:cs typeface="Arial" pitchFamily="34" charset="0"/>
            </a:endParaRPr>
          </a:p>
          <a:p>
            <a:pPr algn="l"/>
            <a:endParaRPr lang="es-MX" sz="800" b="1" dirty="0" smtClean="0">
              <a:solidFill>
                <a:schemeClr val="tx1"/>
              </a:solidFill>
              <a:latin typeface="Arial" pitchFamily="34" charset="0"/>
              <a:cs typeface="Arial" pitchFamily="34" charset="0"/>
            </a:endParaRPr>
          </a:p>
          <a:p>
            <a:r>
              <a:rPr lang="es-MX" sz="2500" b="1" dirty="0" smtClean="0">
                <a:solidFill>
                  <a:schemeClr val="tx1"/>
                </a:solidFill>
                <a:latin typeface="Arial" pitchFamily="34" charset="0"/>
                <a:cs typeface="Arial" pitchFamily="34" charset="0"/>
              </a:rPr>
              <a:t>Periodo:  </a:t>
            </a:r>
            <a:r>
              <a:rPr lang="es-MX" sz="2500" dirty="0" smtClean="0">
                <a:solidFill>
                  <a:schemeClr val="tx1"/>
                </a:solidFill>
                <a:latin typeface="Arial" pitchFamily="34" charset="0"/>
                <a:cs typeface="Arial" pitchFamily="34" charset="0"/>
              </a:rPr>
              <a:t>Julio – Diciembre 2015</a:t>
            </a:r>
            <a:endParaRPr lang="es-MX" sz="25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099427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323528" y="2780928"/>
            <a:ext cx="8429684" cy="3139321"/>
          </a:xfrm>
          <a:prstGeom prst="rect">
            <a:avLst/>
          </a:prstGeom>
        </p:spPr>
        <p:txBody>
          <a:bodyPr wrap="square">
            <a:spAutoFit/>
          </a:bodyPr>
          <a:lstStyle/>
          <a:p>
            <a:pPr algn="just"/>
            <a:r>
              <a:rPr lang="es-MX" dirty="0" smtClean="0">
                <a:latin typeface="Century Gothic" pitchFamily="34" charset="0"/>
              </a:rPr>
              <a:t>Forjado es el nombre genérico de operaciones de conformado mecánico efectuadas con esfuerzo de compresión sobre un material dúctil, de tal modo que tiende a asumir el contorno o perfil de la herramienta de trabajo. </a:t>
            </a:r>
            <a:endParaRPr lang="es-MX" dirty="0">
              <a:latin typeface="Century Gothic" pitchFamily="34" charset="0"/>
            </a:endParaRPr>
          </a:p>
          <a:p>
            <a:pPr algn="just"/>
            <a:endParaRPr lang="es-MX" dirty="0" smtClean="0">
              <a:latin typeface="Century Gothic" pitchFamily="34" charset="0"/>
            </a:endParaRPr>
          </a:p>
          <a:p>
            <a:pPr algn="just"/>
            <a:endParaRPr lang="es-MX" dirty="0" smtClean="0">
              <a:latin typeface="Century Gothic" pitchFamily="34" charset="0"/>
            </a:endParaRPr>
          </a:p>
          <a:p>
            <a:pPr algn="just"/>
            <a:r>
              <a:rPr lang="es-MX" dirty="0" smtClean="0">
                <a:latin typeface="Century Gothic" pitchFamily="34" charset="0"/>
              </a:rPr>
              <a:t>En la mayoría de las operaciones de forjado emplease un herramental constituido por un par de herramientas de superficie plana o cóncava, denominadas matrices o estampados. </a:t>
            </a:r>
          </a:p>
          <a:p>
            <a:endParaRPr lang="es-MX" dirty="0"/>
          </a:p>
          <a:p>
            <a:endParaRPr lang="es-MX" dirty="0" smtClean="0"/>
          </a:p>
        </p:txBody>
      </p:sp>
      <p:sp>
        <p:nvSpPr>
          <p:cNvPr id="15" name="14 CuadroTexto"/>
          <p:cNvSpPr txBox="1"/>
          <p:nvPr/>
        </p:nvSpPr>
        <p:spPr>
          <a:xfrm>
            <a:off x="1979712" y="1772816"/>
            <a:ext cx="4857784" cy="584775"/>
          </a:xfrm>
          <a:prstGeom prst="rect">
            <a:avLst/>
          </a:prstGeom>
          <a:noFill/>
        </p:spPr>
        <p:txBody>
          <a:bodyPr wrap="square" rtlCol="0">
            <a:spAutoFit/>
          </a:bodyPr>
          <a:lstStyle/>
          <a:p>
            <a:r>
              <a:rPr lang="es-MX" sz="3200" dirty="0" smtClean="0">
                <a:ln>
                  <a:solidFill>
                    <a:schemeClr val="accent2">
                      <a:lumMod val="75000"/>
                    </a:schemeClr>
                  </a:solidFill>
                </a:ln>
                <a:solidFill>
                  <a:schemeClr val="accent2">
                    <a:lumMod val="75000"/>
                  </a:schemeClr>
                </a:solidFill>
                <a:latin typeface="Century Gothic" pitchFamily="34" charset="0"/>
              </a:rPr>
              <a:t>Proceso de forjado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23437" t="25833" r="31771" b="32500"/>
          <a:stretch>
            <a:fillRect/>
          </a:stretch>
        </p:blipFill>
        <p:spPr bwMode="auto">
          <a:xfrm>
            <a:off x="683568" y="2492896"/>
            <a:ext cx="7786742" cy="4063416"/>
          </a:xfrm>
          <a:prstGeom prst="rect">
            <a:avLst/>
          </a:prstGeom>
          <a:noFill/>
          <a:ln w="9525">
            <a:noFill/>
            <a:miter lim="800000"/>
            <a:headEnd/>
            <a:tailEnd/>
          </a:ln>
          <a:effectLst/>
        </p:spPr>
      </p:pic>
      <p:sp>
        <p:nvSpPr>
          <p:cNvPr id="4" name="3 CuadroTexto"/>
          <p:cNvSpPr txBox="1"/>
          <p:nvPr/>
        </p:nvSpPr>
        <p:spPr>
          <a:xfrm>
            <a:off x="2051720" y="1628800"/>
            <a:ext cx="4857784" cy="584775"/>
          </a:xfrm>
          <a:prstGeom prst="rect">
            <a:avLst/>
          </a:prstGeom>
          <a:noFill/>
        </p:spPr>
        <p:txBody>
          <a:bodyPr wrap="square" rtlCol="0">
            <a:spAutoFit/>
          </a:bodyPr>
          <a:lstStyle/>
          <a:p>
            <a:pPr algn="ctr"/>
            <a:r>
              <a:rPr lang="es-MX" sz="3200" dirty="0" smtClean="0">
                <a:ln>
                  <a:solidFill>
                    <a:schemeClr val="accent2">
                      <a:lumMod val="75000"/>
                    </a:schemeClr>
                  </a:solidFill>
                </a:ln>
                <a:solidFill>
                  <a:schemeClr val="accent2">
                    <a:lumMod val="75000"/>
                  </a:schemeClr>
                </a:solidFill>
                <a:latin typeface="Century Gothic" pitchFamily="34" charset="0"/>
              </a:rPr>
              <a:t>Tipos de Forjado:</a:t>
            </a:r>
          </a:p>
        </p:txBody>
      </p:sp>
      <p:sp>
        <p:nvSpPr>
          <p:cNvPr id="2" name="Rectángulo 1"/>
          <p:cNvSpPr/>
          <p:nvPr/>
        </p:nvSpPr>
        <p:spPr>
          <a:xfrm>
            <a:off x="6774266" y="6524033"/>
            <a:ext cx="1705916" cy="307777"/>
          </a:xfrm>
          <a:prstGeom prst="rect">
            <a:avLst/>
          </a:prstGeom>
        </p:spPr>
        <p:txBody>
          <a:bodyPr wrap="none">
            <a:spAutoFit/>
          </a:bodyPr>
          <a:lstStyle/>
          <a:p>
            <a:r>
              <a:rPr lang="es-MX" sz="1400" dirty="0">
                <a:solidFill>
                  <a:srgbClr val="7D7D7D"/>
                </a:solidFill>
                <a:latin typeface="arial" panose="020B0604020202020204" pitchFamily="34" charset="0"/>
                <a:hlinkClick r:id="rId3"/>
              </a:rPr>
              <a:t>sifunpro.tripod.com</a:t>
            </a:r>
            <a:endParaRPr lang="es-MX"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2204864"/>
            <a:ext cx="8286808" cy="1477328"/>
          </a:xfrm>
          <a:prstGeom prst="rect">
            <a:avLst/>
          </a:prstGeom>
        </p:spPr>
        <p:txBody>
          <a:bodyPr wrap="square">
            <a:spAutoFit/>
          </a:bodyPr>
          <a:lstStyle/>
          <a:p>
            <a:pPr algn="just"/>
            <a:r>
              <a:rPr lang="es-MX" dirty="0" smtClean="0">
                <a:latin typeface="Century Gothic" pitchFamily="34" charset="0"/>
              </a:rPr>
              <a:t>Consiste en comprimir una parte de sección cilíndrica entre dos dados planos.</a:t>
            </a:r>
          </a:p>
          <a:p>
            <a:pPr algn="just"/>
            <a:endParaRPr lang="es-MX" dirty="0">
              <a:latin typeface="Century Gothic" pitchFamily="34" charset="0"/>
            </a:endParaRPr>
          </a:p>
          <a:p>
            <a:pPr algn="just"/>
            <a:r>
              <a:rPr lang="es-MX" dirty="0" smtClean="0">
                <a:latin typeface="Century Gothic" pitchFamily="34" charset="0"/>
              </a:rPr>
              <a:t>Hecho entre matrices planas o de formato simple </a:t>
            </a:r>
          </a:p>
          <a:p>
            <a:pPr algn="just"/>
            <a:r>
              <a:rPr lang="es-MX" dirty="0" smtClean="0">
                <a:latin typeface="Century Gothic" pitchFamily="34" charset="0"/>
              </a:rPr>
              <a:t>Usado para grandes piezas</a:t>
            </a:r>
            <a:endParaRPr lang="es-MX" dirty="0">
              <a:latin typeface="Century Gothic" pitchFamily="34" charset="0"/>
            </a:endParaRPr>
          </a:p>
        </p:txBody>
      </p:sp>
      <p:pic>
        <p:nvPicPr>
          <p:cNvPr id="3" name="Picture 4"/>
          <p:cNvPicPr>
            <a:picLocks noChangeAspect="1" noChangeArrowheads="1"/>
          </p:cNvPicPr>
          <p:nvPr/>
        </p:nvPicPr>
        <p:blipFill>
          <a:blip r:embed="rId2" cstate="print"/>
          <a:srcRect l="12500" t="25833" r="19271" b="24167"/>
          <a:stretch>
            <a:fillRect/>
          </a:stretch>
        </p:blipFill>
        <p:spPr bwMode="auto">
          <a:xfrm>
            <a:off x="1259632" y="3606269"/>
            <a:ext cx="6954566" cy="2934954"/>
          </a:xfrm>
          <a:prstGeom prst="rect">
            <a:avLst/>
          </a:prstGeom>
          <a:noFill/>
          <a:ln w="9525">
            <a:noFill/>
            <a:miter lim="800000"/>
            <a:headEnd/>
            <a:tailEnd/>
          </a:ln>
          <a:effectLst/>
        </p:spPr>
      </p:pic>
      <p:sp>
        <p:nvSpPr>
          <p:cNvPr id="4" name="3 CuadroTexto"/>
          <p:cNvSpPr txBox="1"/>
          <p:nvPr/>
        </p:nvSpPr>
        <p:spPr>
          <a:xfrm>
            <a:off x="1115616" y="1556792"/>
            <a:ext cx="6912768" cy="584775"/>
          </a:xfrm>
          <a:prstGeom prst="rect">
            <a:avLst/>
          </a:prstGeom>
          <a:noFill/>
        </p:spPr>
        <p:txBody>
          <a:bodyPr wrap="square" rtlCol="0">
            <a:spAutoFit/>
          </a:bodyPr>
          <a:lstStyle/>
          <a:p>
            <a:pPr algn="ctr"/>
            <a:r>
              <a:rPr lang="es-MX" sz="3200" dirty="0" smtClean="0">
                <a:ln>
                  <a:solidFill>
                    <a:schemeClr val="accent2">
                      <a:lumMod val="75000"/>
                    </a:schemeClr>
                  </a:solidFill>
                </a:ln>
                <a:solidFill>
                  <a:schemeClr val="accent2">
                    <a:lumMod val="75000"/>
                  </a:schemeClr>
                </a:solidFill>
                <a:latin typeface="Century Gothic" pitchFamily="34" charset="0"/>
              </a:rPr>
              <a:t>Forjado a Dado Abierto:</a:t>
            </a:r>
          </a:p>
        </p:txBody>
      </p:sp>
      <p:sp>
        <p:nvSpPr>
          <p:cNvPr id="5" name="Rectángulo 4"/>
          <p:cNvSpPr/>
          <p:nvPr/>
        </p:nvSpPr>
        <p:spPr>
          <a:xfrm>
            <a:off x="6732240" y="6461733"/>
            <a:ext cx="1705916" cy="307777"/>
          </a:xfrm>
          <a:prstGeom prst="rect">
            <a:avLst/>
          </a:prstGeom>
        </p:spPr>
        <p:txBody>
          <a:bodyPr wrap="none">
            <a:spAutoFit/>
          </a:bodyPr>
          <a:lstStyle/>
          <a:p>
            <a:r>
              <a:rPr lang="es-MX" sz="1400" dirty="0">
                <a:solidFill>
                  <a:srgbClr val="7D7D7D"/>
                </a:solidFill>
                <a:latin typeface="arial" panose="020B0604020202020204" pitchFamily="34" charset="0"/>
                <a:hlinkClick r:id="rId3"/>
              </a:rPr>
              <a:t>sifunpro.tripod.com</a:t>
            </a:r>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Autofit/>
          </a:bodyPr>
          <a:lstStyle/>
          <a:p>
            <a:pPr marL="0" indent="0"/>
            <a:r>
              <a:rPr lang="es-MX" sz="3200" b="1" dirty="0" smtClean="0">
                <a:solidFill>
                  <a:schemeClr val="accent2"/>
                </a:solidFill>
                <a:latin typeface="Century Gothic" pitchFamily="34" charset="0"/>
                <a:cs typeface="Arial" pitchFamily="34" charset="0"/>
              </a:rPr>
              <a:t>Conformado de materiales en  frio</a:t>
            </a:r>
            <a:endParaRPr lang="es-MX" sz="3200" b="1" dirty="0">
              <a:solidFill>
                <a:schemeClr val="accent2"/>
              </a:solidFill>
              <a:latin typeface="Century Gothic" pitchFamily="34" charset="0"/>
              <a:cs typeface="Arial" pitchFamily="34" charset="0"/>
            </a:endParaRPr>
          </a:p>
        </p:txBody>
      </p:sp>
      <p:sp>
        <p:nvSpPr>
          <p:cNvPr id="3" name="2 Marcador de contenido"/>
          <p:cNvSpPr>
            <a:spLocks noGrp="1"/>
          </p:cNvSpPr>
          <p:nvPr>
            <p:ph idx="1"/>
          </p:nvPr>
        </p:nvSpPr>
        <p:spPr/>
        <p:txBody>
          <a:bodyPr>
            <a:normAutofit/>
          </a:bodyPr>
          <a:lstStyle/>
          <a:p>
            <a:pPr algn="just"/>
            <a:endParaRPr lang="es-MX" b="1" dirty="0">
              <a:latin typeface="Century Gothic" pitchFamily="34" charset="0"/>
              <a:cs typeface="Arial" pitchFamily="34" charset="0"/>
            </a:endParaRPr>
          </a:p>
          <a:p>
            <a:pPr algn="just"/>
            <a:endParaRPr lang="es-ES" sz="1800" dirty="0" smtClean="0">
              <a:latin typeface="Century Gothic" pitchFamily="34" charset="0"/>
            </a:endParaRPr>
          </a:p>
          <a:p>
            <a:pPr algn="just"/>
            <a:endParaRPr lang="es-ES" sz="1800" dirty="0" smtClean="0">
              <a:latin typeface="Century Gothic" pitchFamily="34" charset="0"/>
            </a:endParaRPr>
          </a:p>
          <a:p>
            <a:pPr algn="just"/>
            <a:endParaRPr lang="es-ES" sz="1800" dirty="0" smtClean="0">
              <a:latin typeface="Century Gothic" pitchFamily="34" charset="0"/>
            </a:endParaRPr>
          </a:p>
          <a:p>
            <a:pPr algn="just"/>
            <a:r>
              <a:rPr lang="es-ES" sz="1800" dirty="0" smtClean="0">
                <a:latin typeface="Century Gothic" pitchFamily="34" charset="0"/>
              </a:rPr>
              <a:t>Cuando </a:t>
            </a:r>
            <a:r>
              <a:rPr lang="es-ES" sz="1800" dirty="0">
                <a:latin typeface="Century Gothic" pitchFamily="34" charset="0"/>
              </a:rPr>
              <a:t>un metal es </a:t>
            </a:r>
            <a:r>
              <a:rPr lang="es-ES" sz="1800" dirty="0" smtClean="0">
                <a:latin typeface="Century Gothic" pitchFamily="34" charset="0"/>
              </a:rPr>
              <a:t>doblado, cortado  </a:t>
            </a:r>
            <a:r>
              <a:rPr lang="es-ES" sz="1800" dirty="0">
                <a:latin typeface="Century Gothic" pitchFamily="34" charset="0"/>
              </a:rPr>
              <a:t>o estirado a una </a:t>
            </a:r>
            <a:r>
              <a:rPr lang="es-ES" sz="1800" dirty="0" smtClean="0">
                <a:latin typeface="Century Gothic" pitchFamily="34" charset="0"/>
              </a:rPr>
              <a:t>temperatura ambiente </a:t>
            </a:r>
            <a:r>
              <a:rPr lang="es-ES" sz="1800" dirty="0">
                <a:latin typeface="Century Gothic" pitchFamily="34" charset="0"/>
              </a:rPr>
              <a:t>o menor. </a:t>
            </a:r>
            <a:endParaRPr lang="es-MX" sz="1800" b="1" dirty="0">
              <a:latin typeface="Century Gothic" pitchFamily="34" charset="0"/>
              <a:cs typeface="Arial" pitchFamily="34" charset="0"/>
            </a:endParaRPr>
          </a:p>
        </p:txBody>
      </p:sp>
    </p:spTree>
    <p:extLst>
      <p:ext uri="{BB962C8B-B14F-4D97-AF65-F5344CB8AC3E}">
        <p14:creationId xmlns:p14="http://schemas.microsoft.com/office/powerpoint/2010/main" xmlns="" val="3885411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179512" y="2492896"/>
            <a:ext cx="8229600" cy="3888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90000"/>
              </a:lnSpc>
              <a:defRPr/>
            </a:pPr>
            <a:r>
              <a:rPr lang="es-ES" sz="1800" b="1" dirty="0" smtClean="0">
                <a:latin typeface="Century Gothic" pitchFamily="34" charset="0"/>
              </a:rPr>
              <a:t>Trabajo en frío</a:t>
            </a:r>
            <a:r>
              <a:rPr lang="es-ES" sz="1800" dirty="0" smtClean="0">
                <a:latin typeface="Century Gothic" pitchFamily="34" charset="0"/>
              </a:rPr>
              <a:t>,  </a:t>
            </a:r>
          </a:p>
          <a:p>
            <a:pPr lvl="1" algn="just">
              <a:lnSpc>
                <a:spcPct val="90000"/>
              </a:lnSpc>
              <a:defRPr/>
            </a:pPr>
            <a:r>
              <a:rPr lang="es-ES" sz="1800" b="1" dirty="0" smtClean="0">
                <a:latin typeface="Century Gothic" pitchFamily="34" charset="0"/>
              </a:rPr>
              <a:t>Trabajo en tibio</a:t>
            </a:r>
            <a:r>
              <a:rPr lang="es-ES" sz="1800" dirty="0" smtClean="0">
                <a:latin typeface="Century Gothic" pitchFamily="34" charset="0"/>
              </a:rPr>
              <a:t> trabajo en caliente por debajo de la temperatura de recristalización</a:t>
            </a:r>
          </a:p>
          <a:p>
            <a:pPr lvl="1" algn="just">
              <a:lnSpc>
                <a:spcPct val="90000"/>
              </a:lnSpc>
              <a:defRPr/>
            </a:pPr>
            <a:r>
              <a:rPr lang="es-ES" sz="1800" b="1" dirty="0" smtClean="0">
                <a:latin typeface="Century Gothic" pitchFamily="34" charset="0"/>
              </a:rPr>
              <a:t>Trabajo en caliente</a:t>
            </a:r>
            <a:r>
              <a:rPr lang="es-ES" sz="1800" dirty="0" smtClean="0">
                <a:latin typeface="Century Gothic" pitchFamily="34" charset="0"/>
              </a:rPr>
              <a:t> </a:t>
            </a:r>
            <a:r>
              <a:rPr lang="es-MX" sz="1800" dirty="0" smtClean="0">
                <a:latin typeface="Century Gothic" pitchFamily="34" charset="0"/>
              </a:rPr>
              <a:t>arriba de la temperatura de recristalización</a:t>
            </a:r>
            <a:r>
              <a:rPr lang="es-ES" sz="1800" dirty="0" smtClean="0">
                <a:latin typeface="Century Gothic" pitchFamily="34" charset="0"/>
              </a:rPr>
              <a:t>.</a:t>
            </a:r>
          </a:p>
          <a:p>
            <a:pPr lvl="1" algn="just">
              <a:lnSpc>
                <a:spcPct val="90000"/>
              </a:lnSpc>
              <a:defRPr/>
            </a:pPr>
            <a:endParaRPr lang="es-MX" sz="1800" dirty="0" smtClean="0">
              <a:latin typeface="Century Gothic" pitchFamily="34" charset="0"/>
            </a:endParaRPr>
          </a:p>
          <a:p>
            <a:pPr lvl="2" algn="just">
              <a:lnSpc>
                <a:spcPct val="90000"/>
              </a:lnSpc>
              <a:defRPr/>
            </a:pPr>
            <a:r>
              <a:rPr lang="es-MX" sz="1800" b="1" dirty="0" smtClean="0">
                <a:latin typeface="Century Gothic" pitchFamily="34" charset="0"/>
              </a:rPr>
              <a:t>Recristalización:</a:t>
            </a:r>
            <a:r>
              <a:rPr lang="es-MX" sz="1800" dirty="0" smtClean="0">
                <a:latin typeface="Century Gothic" pitchFamily="34" charset="0"/>
              </a:rPr>
              <a:t> formación de granos libres de deformación</a:t>
            </a:r>
            <a:r>
              <a:rPr lang="es-MX" dirty="0" smtClean="0">
                <a:latin typeface="Century Gothic" pitchFamily="34" charset="0"/>
              </a:rPr>
              <a:t>.</a:t>
            </a:r>
            <a:r>
              <a:rPr lang="es-ES" dirty="0" smtClean="0">
                <a:latin typeface="Century Gothic" pitchFamily="34" charset="0"/>
              </a:rPr>
              <a:t> </a:t>
            </a:r>
          </a:p>
        </p:txBody>
      </p:sp>
      <p:sp>
        <p:nvSpPr>
          <p:cNvPr id="3" name="2 Rectángulo"/>
          <p:cNvSpPr/>
          <p:nvPr/>
        </p:nvSpPr>
        <p:spPr>
          <a:xfrm>
            <a:off x="467544" y="404664"/>
            <a:ext cx="8136904" cy="978729"/>
          </a:xfrm>
          <a:prstGeom prst="rect">
            <a:avLst/>
          </a:prstGeom>
        </p:spPr>
        <p:txBody>
          <a:bodyPr wrap="square">
            <a:spAutoFit/>
          </a:bodyPr>
          <a:lstStyle/>
          <a:p>
            <a:pPr algn="just">
              <a:lnSpc>
                <a:spcPct val="90000"/>
              </a:lnSpc>
              <a:defRPr/>
            </a:pPr>
            <a:r>
              <a:rPr lang="es-ES" sz="3200" b="1" dirty="0" smtClean="0">
                <a:solidFill>
                  <a:schemeClr val="accent2"/>
                </a:solidFill>
                <a:latin typeface="Century Gothic" pitchFamily="34" charset="0"/>
              </a:rPr>
              <a:t>El efecto de la temperatura da lugar a la siguiente clasificación:</a:t>
            </a:r>
          </a:p>
        </p:txBody>
      </p:sp>
    </p:spTree>
    <p:extLst>
      <p:ext uri="{BB962C8B-B14F-4D97-AF65-F5344CB8AC3E}">
        <p14:creationId xmlns:p14="http://schemas.microsoft.com/office/powerpoint/2010/main" xmlns="" val="1269878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143000"/>
          </a:xfrm>
        </p:spPr>
        <p:txBody>
          <a:bodyPr>
            <a:normAutofit/>
          </a:bodyPr>
          <a:lstStyle/>
          <a:p>
            <a:pPr marL="0" indent="0"/>
            <a:r>
              <a:rPr lang="es-ES" sz="3200" dirty="0">
                <a:solidFill>
                  <a:schemeClr val="accent2"/>
                </a:solidFill>
                <a:latin typeface="Century Gothic" pitchFamily="34" charset="0"/>
              </a:rPr>
              <a:t>Efectos del trabajo en frío</a:t>
            </a:r>
            <a:r>
              <a:rPr lang="es-ES" sz="3200" dirty="0">
                <a:latin typeface="Century Gothic" panose="020B0502020202020204" pitchFamily="34" charset="0"/>
              </a:rPr>
              <a:t/>
            </a:r>
            <a:br>
              <a:rPr lang="es-ES" sz="3200" dirty="0">
                <a:latin typeface="Century Gothic" panose="020B0502020202020204" pitchFamily="34" charset="0"/>
              </a:rPr>
            </a:br>
            <a:endParaRPr lang="es-MX" sz="3200" b="1" dirty="0">
              <a:latin typeface="Century Gothic" panose="020B0502020202020204" pitchFamily="34" charset="0"/>
              <a:cs typeface="Arial" pitchFamily="34" charset="0"/>
            </a:endParaRPr>
          </a:p>
        </p:txBody>
      </p:sp>
      <p:sp>
        <p:nvSpPr>
          <p:cNvPr id="3" name="2 Marcador de contenido"/>
          <p:cNvSpPr>
            <a:spLocks noGrp="1"/>
          </p:cNvSpPr>
          <p:nvPr>
            <p:ph idx="1"/>
          </p:nvPr>
        </p:nvSpPr>
        <p:spPr>
          <a:xfrm>
            <a:off x="395536" y="1340768"/>
            <a:ext cx="8229600" cy="4525963"/>
          </a:xfrm>
        </p:spPr>
        <p:txBody>
          <a:bodyPr>
            <a:normAutofit/>
          </a:bodyPr>
          <a:lstStyle/>
          <a:p>
            <a:pPr algn="just"/>
            <a:endParaRPr lang="es-MX" b="1" dirty="0">
              <a:latin typeface="Century Gothic" pitchFamily="34" charset="0"/>
              <a:cs typeface="Arial" pitchFamily="34" charset="0"/>
            </a:endParaRPr>
          </a:p>
          <a:p>
            <a:pPr algn="just"/>
            <a:endParaRPr lang="es-ES" sz="1800" dirty="0" smtClean="0">
              <a:latin typeface="Century Gothic" pitchFamily="34" charset="0"/>
            </a:endParaRPr>
          </a:p>
          <a:p>
            <a:pPr algn="just"/>
            <a:endParaRPr lang="es-ES" sz="1800" dirty="0" smtClean="0">
              <a:latin typeface="Century Gothic" pitchFamily="34" charset="0"/>
            </a:endParaRPr>
          </a:p>
          <a:p>
            <a:pPr algn="just"/>
            <a:endParaRPr lang="es-ES" sz="1800" dirty="0" smtClean="0">
              <a:latin typeface="Century Gothic" pitchFamily="34" charset="0"/>
            </a:endParaRPr>
          </a:p>
          <a:p>
            <a:pPr algn="just"/>
            <a:r>
              <a:rPr lang="es-ES" sz="1800" dirty="0" smtClean="0">
                <a:latin typeface="Century Gothic" pitchFamily="34" charset="0"/>
              </a:rPr>
              <a:t>El </a:t>
            </a:r>
            <a:r>
              <a:rPr lang="es-ES" sz="1800" dirty="0">
                <a:latin typeface="Century Gothic" pitchFamily="34" charset="0"/>
              </a:rPr>
              <a:t>proceso como tal ocasiona calentamiento por fricción entre el equipo y la pieza, por lo que es común que el trabajo en frío alcance temperaturas hasta de 200 °C.</a:t>
            </a:r>
            <a:endParaRPr lang="es-MX" sz="1800" b="1" dirty="0">
              <a:latin typeface="Century Gothic" pitchFamily="34" charset="0"/>
              <a:cs typeface="Arial" pitchFamily="34" charset="0"/>
            </a:endParaRPr>
          </a:p>
        </p:txBody>
      </p:sp>
    </p:spTree>
    <p:extLst>
      <p:ext uri="{BB962C8B-B14F-4D97-AF65-F5344CB8AC3E}">
        <p14:creationId xmlns:p14="http://schemas.microsoft.com/office/powerpoint/2010/main" xmlns="" val="3636408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032"/>
            <a:ext cx="8229600" cy="1143000"/>
          </a:xfrm>
        </p:spPr>
        <p:txBody>
          <a:bodyPr>
            <a:normAutofit/>
          </a:bodyPr>
          <a:lstStyle/>
          <a:p>
            <a:pPr marL="0" indent="0"/>
            <a:r>
              <a:rPr lang="es-MX" sz="3200" b="1" dirty="0" smtClean="0">
                <a:solidFill>
                  <a:schemeClr val="accent2"/>
                </a:solidFill>
                <a:latin typeface="Century Gothic" pitchFamily="34" charset="0"/>
                <a:cs typeface="Arial" pitchFamily="34" charset="0"/>
              </a:rPr>
              <a:t>VENTAJAS</a:t>
            </a:r>
            <a:endParaRPr lang="es-MX" sz="3200" b="1" dirty="0">
              <a:solidFill>
                <a:schemeClr val="accent2"/>
              </a:solidFill>
              <a:latin typeface="Century Gothic" pitchFamily="34" charset="0"/>
              <a:cs typeface="Arial" pitchFamily="34" charset="0"/>
            </a:endParaRPr>
          </a:p>
        </p:txBody>
      </p:sp>
      <p:sp>
        <p:nvSpPr>
          <p:cNvPr id="3" name="2 Marcador de contenido"/>
          <p:cNvSpPr>
            <a:spLocks noGrp="1"/>
          </p:cNvSpPr>
          <p:nvPr>
            <p:ph idx="1"/>
          </p:nvPr>
        </p:nvSpPr>
        <p:spPr/>
        <p:txBody>
          <a:bodyPr>
            <a:normAutofit/>
          </a:bodyPr>
          <a:lstStyle/>
          <a:p>
            <a:endParaRPr lang="es-MX" b="1" dirty="0">
              <a:latin typeface="Arial" pitchFamily="34" charset="0"/>
              <a:cs typeface="Arial" pitchFamily="34" charset="0"/>
            </a:endParaRPr>
          </a:p>
          <a:p>
            <a:endParaRPr lang="es-MX" b="1" dirty="0">
              <a:latin typeface="Arial" pitchFamily="34" charset="0"/>
              <a:cs typeface="Arial" pitchFamily="34" charset="0"/>
            </a:endParaRPr>
          </a:p>
        </p:txBody>
      </p:sp>
      <p:sp>
        <p:nvSpPr>
          <p:cNvPr id="5" name="1 CuadroTexto"/>
          <p:cNvSpPr txBox="1"/>
          <p:nvPr/>
        </p:nvSpPr>
        <p:spPr>
          <a:xfrm>
            <a:off x="1403648" y="2348880"/>
            <a:ext cx="3905236" cy="2308324"/>
          </a:xfrm>
          <a:prstGeom prst="rect">
            <a:avLst/>
          </a:prstGeom>
          <a:noFill/>
        </p:spPr>
        <p:txBody>
          <a:bodyPr wrap="none" rtlCol="0">
            <a:spAutoFit/>
          </a:bodyPr>
          <a:lstStyle/>
          <a:p>
            <a:r>
              <a:rPr lang="es-MX" dirty="0" smtClean="0">
                <a:solidFill>
                  <a:srgbClr val="00B050"/>
                </a:solidFill>
                <a:latin typeface="Century Gothic" pitchFamily="34" charset="0"/>
              </a:rPr>
              <a:t>Ventajas</a:t>
            </a:r>
          </a:p>
          <a:p>
            <a:pPr>
              <a:buFont typeface="Wingdings" pitchFamily="2" charset="2"/>
              <a:buChar char="ü"/>
            </a:pPr>
            <a:r>
              <a:rPr lang="es-MX" dirty="0" smtClean="0">
                <a:latin typeface="Century Gothic" pitchFamily="34" charset="0"/>
              </a:rPr>
              <a:t>Mejor precisión</a:t>
            </a:r>
          </a:p>
          <a:p>
            <a:pPr>
              <a:buFont typeface="Wingdings" pitchFamily="2" charset="2"/>
              <a:buChar char="ü"/>
            </a:pPr>
            <a:r>
              <a:rPr lang="es-MX" dirty="0" smtClean="0">
                <a:latin typeface="Century Gothic" pitchFamily="34" charset="0"/>
              </a:rPr>
              <a:t>Mejores acabados superficiales</a:t>
            </a:r>
          </a:p>
          <a:p>
            <a:pPr>
              <a:buFont typeface="Wingdings" pitchFamily="2" charset="2"/>
              <a:buChar char="ü"/>
            </a:pPr>
            <a:r>
              <a:rPr lang="es-MX" dirty="0" smtClean="0">
                <a:latin typeface="Century Gothic" pitchFamily="34" charset="0"/>
              </a:rPr>
              <a:t>Mayor dureza en las partes</a:t>
            </a:r>
          </a:p>
          <a:p>
            <a:pPr>
              <a:buFont typeface="Wingdings" pitchFamily="2" charset="2"/>
              <a:buChar char="ü"/>
            </a:pPr>
            <a:endParaRPr lang="es-MX" dirty="0">
              <a:latin typeface="Century Gothic" pitchFamily="34" charset="0"/>
            </a:endParaRPr>
          </a:p>
          <a:p>
            <a:r>
              <a:rPr lang="es-MX" dirty="0" smtClean="0">
                <a:solidFill>
                  <a:srgbClr val="00B050"/>
                </a:solidFill>
                <a:latin typeface="Century Gothic" pitchFamily="34" charset="0"/>
              </a:rPr>
              <a:t>Desventajas</a:t>
            </a:r>
          </a:p>
          <a:p>
            <a:pPr>
              <a:buFont typeface="Wingdings" pitchFamily="2" charset="2"/>
              <a:buChar char="ü"/>
            </a:pPr>
            <a:r>
              <a:rPr lang="es-MX" dirty="0" smtClean="0">
                <a:latin typeface="Century Gothic" pitchFamily="34" charset="0"/>
              </a:rPr>
              <a:t>Requiere de mayores fuerzas</a:t>
            </a:r>
          </a:p>
          <a:p>
            <a:pPr>
              <a:buFont typeface="Wingdings" pitchFamily="2" charset="2"/>
              <a:buChar char="ü"/>
            </a:pPr>
            <a:r>
              <a:rPr lang="es-MX" dirty="0" smtClean="0">
                <a:latin typeface="Century Gothic" pitchFamily="34" charset="0"/>
              </a:rPr>
              <a:t>Reducción de la ductilidad</a:t>
            </a:r>
          </a:p>
        </p:txBody>
      </p:sp>
    </p:spTree>
    <p:extLst>
      <p:ext uri="{BB962C8B-B14F-4D97-AF65-F5344CB8AC3E}">
        <p14:creationId xmlns:p14="http://schemas.microsoft.com/office/powerpoint/2010/main" xmlns="" val="2842622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es-MX"/>
          </a:p>
        </p:txBody>
      </p:sp>
      <p:sp>
        <p:nvSpPr>
          <p:cNvPr id="6" name="2 CuadroTexto"/>
          <p:cNvSpPr txBox="1"/>
          <p:nvPr/>
        </p:nvSpPr>
        <p:spPr>
          <a:xfrm>
            <a:off x="611560" y="1988840"/>
            <a:ext cx="7814068" cy="2308324"/>
          </a:xfrm>
          <a:prstGeom prst="rect">
            <a:avLst/>
          </a:prstGeom>
          <a:noFill/>
        </p:spPr>
        <p:txBody>
          <a:bodyPr wrap="square" rtlCol="0">
            <a:spAutoFit/>
          </a:bodyPr>
          <a:lstStyle/>
          <a:p>
            <a:r>
              <a:rPr lang="es-MX" sz="2400" dirty="0" smtClean="0">
                <a:solidFill>
                  <a:schemeClr val="accent2"/>
                </a:solidFill>
                <a:latin typeface="Century Gothic" pitchFamily="34" charset="0"/>
              </a:rPr>
              <a:t>Existen diferentes procesos de conformación de </a:t>
            </a:r>
          </a:p>
          <a:p>
            <a:r>
              <a:rPr lang="es-MX" sz="2400" dirty="0" smtClean="0">
                <a:solidFill>
                  <a:schemeClr val="accent2"/>
                </a:solidFill>
                <a:latin typeface="Century Gothic" pitchFamily="34" charset="0"/>
              </a:rPr>
              <a:t>metales en frío, tales como:</a:t>
            </a:r>
          </a:p>
          <a:p>
            <a:endParaRPr lang="es-MX" sz="2400" dirty="0" smtClean="0">
              <a:latin typeface="Century Gothic" pitchFamily="34" charset="0"/>
            </a:endParaRPr>
          </a:p>
          <a:p>
            <a:pPr algn="ctr">
              <a:buFont typeface="Wingdings" pitchFamily="2" charset="2"/>
              <a:buChar char="§"/>
            </a:pPr>
            <a:r>
              <a:rPr lang="es-MX" dirty="0" smtClean="0">
                <a:latin typeface="Century Gothic" pitchFamily="34" charset="0"/>
              </a:rPr>
              <a:t>Forjado</a:t>
            </a:r>
          </a:p>
          <a:p>
            <a:pPr algn="ctr">
              <a:buFont typeface="Wingdings" pitchFamily="2" charset="2"/>
              <a:buChar char="§"/>
            </a:pPr>
            <a:r>
              <a:rPr lang="es-MX" dirty="0" smtClean="0">
                <a:latin typeface="Century Gothic" pitchFamily="34" charset="0"/>
              </a:rPr>
              <a:t>Estirado</a:t>
            </a:r>
          </a:p>
          <a:p>
            <a:pPr algn="ctr">
              <a:buFont typeface="Wingdings" pitchFamily="2" charset="2"/>
              <a:buChar char="§"/>
            </a:pPr>
            <a:r>
              <a:rPr lang="es-MX" dirty="0" smtClean="0">
                <a:latin typeface="Century Gothic" pitchFamily="34" charset="0"/>
              </a:rPr>
              <a:t>Cizallado</a:t>
            </a:r>
          </a:p>
          <a:p>
            <a:pPr algn="ctr">
              <a:buFont typeface="Wingdings" pitchFamily="2" charset="2"/>
              <a:buChar char="§"/>
            </a:pPr>
            <a:r>
              <a:rPr lang="es-MX" dirty="0">
                <a:latin typeface="Century Gothic" pitchFamily="34" charset="0"/>
              </a:rPr>
              <a:t>D</a:t>
            </a:r>
            <a:r>
              <a:rPr lang="es-MX" dirty="0" smtClean="0">
                <a:latin typeface="Century Gothic" pitchFamily="34" charset="0"/>
              </a:rPr>
              <a:t>oblado</a:t>
            </a:r>
          </a:p>
        </p:txBody>
      </p:sp>
    </p:spTree>
    <p:extLst>
      <p:ext uri="{BB962C8B-B14F-4D97-AF65-F5344CB8AC3E}">
        <p14:creationId xmlns:p14="http://schemas.microsoft.com/office/powerpoint/2010/main" xmlns="" val="1378838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0" indent="0"/>
            <a:r>
              <a:rPr lang="es-MX" sz="3200" b="1" dirty="0" smtClean="0">
                <a:solidFill>
                  <a:schemeClr val="accent2"/>
                </a:solidFill>
                <a:latin typeface="Century Gothic" pitchFamily="34" charset="0"/>
                <a:cs typeface="Arial" pitchFamily="34" charset="0"/>
              </a:rPr>
              <a:t>CONFORMADO POR COMPRESION</a:t>
            </a:r>
            <a:endParaRPr lang="es-MX" sz="3200" b="1" dirty="0">
              <a:solidFill>
                <a:schemeClr val="accent2"/>
              </a:solidFill>
              <a:latin typeface="Century Gothic" pitchFamily="34" charset="0"/>
              <a:cs typeface="Arial" pitchFamily="34" charset="0"/>
            </a:endParaRPr>
          </a:p>
        </p:txBody>
      </p:sp>
      <p:sp>
        <p:nvSpPr>
          <p:cNvPr id="3" name="2 Marcador de contenido"/>
          <p:cNvSpPr>
            <a:spLocks noGrp="1"/>
          </p:cNvSpPr>
          <p:nvPr>
            <p:ph idx="1"/>
          </p:nvPr>
        </p:nvSpPr>
        <p:spPr/>
        <p:txBody>
          <a:bodyPr>
            <a:normAutofit/>
          </a:bodyPr>
          <a:lstStyle/>
          <a:p>
            <a:endParaRPr lang="es-MX" b="1" dirty="0">
              <a:latin typeface="Arial" pitchFamily="34" charset="0"/>
              <a:cs typeface="Arial" pitchFamily="34" charset="0"/>
            </a:endParaRPr>
          </a:p>
          <a:p>
            <a:endParaRPr lang="es-MX" b="1" dirty="0">
              <a:latin typeface="Arial" pitchFamily="34" charset="0"/>
              <a:cs typeface="Arial" pitchFamily="34" charset="0"/>
            </a:endParaRPr>
          </a:p>
        </p:txBody>
      </p:sp>
      <p:sp>
        <p:nvSpPr>
          <p:cNvPr id="4" name="Rectángulo 3"/>
          <p:cNvSpPr/>
          <p:nvPr/>
        </p:nvSpPr>
        <p:spPr>
          <a:xfrm>
            <a:off x="457200" y="2384163"/>
            <a:ext cx="7787208" cy="1213602"/>
          </a:xfrm>
          <a:prstGeom prst="rect">
            <a:avLst/>
          </a:prstGeom>
        </p:spPr>
        <p:txBody>
          <a:bodyPr wrap="square">
            <a:spAutoFit/>
          </a:bodyPr>
          <a:lstStyle/>
          <a:p>
            <a:pPr marL="349250" marR="109220" indent="-6350" algn="just">
              <a:lnSpc>
                <a:spcPct val="103000"/>
              </a:lnSpc>
              <a:spcAft>
                <a:spcPts val="70"/>
              </a:spcAft>
            </a:pPr>
            <a:r>
              <a:rPr lang="es-MX" dirty="0">
                <a:solidFill>
                  <a:srgbClr val="000000"/>
                </a:solidFill>
                <a:latin typeface="Century Gothic" pitchFamily="34" charset="0"/>
                <a:ea typeface="Arial" panose="020B0604020202020204" pitchFamily="34" charset="0"/>
              </a:rPr>
              <a:t>El forjado fue el primero de los procesos del tipo de compresión indirecta y es probablemente el método más antiguo de formado de metales. Involucra la aplicación de esfuerzos de compresión que exceden la resistencia de fluencia del metal.  </a:t>
            </a:r>
            <a:endParaRPr lang="es-MX" dirty="0">
              <a:solidFill>
                <a:srgbClr val="000000"/>
              </a:solidFill>
              <a:effectLst/>
              <a:latin typeface="Century Gothic" pitchFamily="34" charset="0"/>
              <a:ea typeface="Arial" panose="020B0604020202020204" pitchFamily="34" charset="0"/>
            </a:endParaRPr>
          </a:p>
        </p:txBody>
      </p:sp>
      <p:sp>
        <p:nvSpPr>
          <p:cNvPr id="5" name="Rectángulo 4"/>
          <p:cNvSpPr/>
          <p:nvPr/>
        </p:nvSpPr>
        <p:spPr>
          <a:xfrm>
            <a:off x="755576" y="4221088"/>
            <a:ext cx="7344816" cy="646331"/>
          </a:xfrm>
          <a:prstGeom prst="rect">
            <a:avLst/>
          </a:prstGeom>
        </p:spPr>
        <p:txBody>
          <a:bodyPr wrap="square">
            <a:spAutoFit/>
          </a:bodyPr>
          <a:lstStyle/>
          <a:p>
            <a:pPr algn="just"/>
            <a:r>
              <a:rPr lang="es-MX" dirty="0">
                <a:solidFill>
                  <a:srgbClr val="000000"/>
                </a:solidFill>
                <a:latin typeface="Century Gothic" pitchFamily="34" charset="0"/>
                <a:ea typeface="Arial" panose="020B0604020202020204" pitchFamily="34" charset="0"/>
              </a:rPr>
              <a:t>En este proceso de formado se comprime el material entre dos dados, para que tome la forma deseada</a:t>
            </a:r>
            <a:endParaRPr lang="es-MX" dirty="0">
              <a:latin typeface="Century Gothic" pitchFamily="34" charset="0"/>
            </a:endParaRPr>
          </a:p>
        </p:txBody>
      </p:sp>
    </p:spTree>
    <p:extLst>
      <p:ext uri="{BB962C8B-B14F-4D97-AF65-F5344CB8AC3E}">
        <p14:creationId xmlns:p14="http://schemas.microsoft.com/office/powerpoint/2010/main" xmlns="" val="3706545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0" indent="0"/>
            <a:endParaRPr lang="es-MX" sz="4000" b="1" dirty="0">
              <a:latin typeface="Century Gothic" pitchFamily="34" charset="0"/>
              <a:cs typeface="Arial" pitchFamily="34" charset="0"/>
            </a:endParaRPr>
          </a:p>
        </p:txBody>
      </p:sp>
      <p:sp>
        <p:nvSpPr>
          <p:cNvPr id="4" name="Rectángulo 3"/>
          <p:cNvSpPr/>
          <p:nvPr/>
        </p:nvSpPr>
        <p:spPr>
          <a:xfrm>
            <a:off x="395536" y="2492896"/>
            <a:ext cx="8424936" cy="1498936"/>
          </a:xfrm>
          <a:prstGeom prst="rect">
            <a:avLst/>
          </a:prstGeom>
        </p:spPr>
        <p:txBody>
          <a:bodyPr wrap="square">
            <a:spAutoFit/>
          </a:bodyPr>
          <a:lstStyle/>
          <a:p>
            <a:pPr marL="349250" marR="108585" indent="-6350" algn="just">
              <a:lnSpc>
                <a:spcPct val="103000"/>
              </a:lnSpc>
              <a:spcAft>
                <a:spcPts val="70"/>
              </a:spcAft>
            </a:pPr>
            <a:r>
              <a:rPr lang="es-MX" dirty="0">
                <a:solidFill>
                  <a:srgbClr val="000000"/>
                </a:solidFill>
                <a:latin typeface="Century Gothic" pitchFamily="34" charset="0"/>
                <a:ea typeface="Arial" panose="020B0604020202020204" pitchFamily="34" charset="0"/>
              </a:rPr>
              <a:t>La mayoría de operaciones de forjado se realiza en caliente, dada la deformación demandada en el proceso y la necesidad de reducir la resistencia e incrementar la ductilidad del metal. Sin embargo este proceso se puede realizar en frío, la ventaja es la mayor resistencia del componente, que resulta del endurecimiento por deformación. </a:t>
            </a:r>
            <a:endParaRPr lang="es-MX" dirty="0">
              <a:solidFill>
                <a:srgbClr val="000000"/>
              </a:solidFill>
              <a:effectLst/>
              <a:latin typeface="Century Gothic" pitchFamily="34" charset="0"/>
              <a:ea typeface="Arial" panose="020B0604020202020204" pitchFamily="34" charset="0"/>
            </a:endParaRPr>
          </a:p>
        </p:txBody>
      </p:sp>
    </p:spTree>
    <p:extLst>
      <p:ext uri="{BB962C8B-B14F-4D97-AF65-F5344CB8AC3E}">
        <p14:creationId xmlns:p14="http://schemas.microsoft.com/office/powerpoint/2010/main" xmlns="" val="2475642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8302" y="2492896"/>
            <a:ext cx="8229600" cy="4525963"/>
          </a:xfrm>
        </p:spPr>
        <p:txBody>
          <a:bodyPr/>
          <a:lstStyle/>
          <a:p>
            <a:pPr algn="ctr"/>
            <a:r>
              <a:rPr lang="es-MX" dirty="0" smtClean="0"/>
              <a:t>INTRODUCCION</a:t>
            </a:r>
          </a:p>
          <a:p>
            <a:pPr algn="ctr">
              <a:buNone/>
            </a:pPr>
            <a:endParaRPr lang="es-MX" dirty="0" smtClean="0"/>
          </a:p>
          <a:p>
            <a:pPr algn="ctr"/>
            <a:r>
              <a:rPr lang="es-MX" sz="2000" dirty="0" smtClean="0">
                <a:latin typeface="Century Gothic" panose="020B0502020202020204" pitchFamily="34" charset="0"/>
              </a:rPr>
              <a:t>EN EL TRABAJADO DE METALES TALES COMO EL ACERO PODEMOS ENCONTRAR VARIOS PROCESOS, LOS CUALES SE PUEDEN DESTINGUIR, AL TRABAJAR EL MATERIAL ESTE SE PUEDE TRABAJAR EN FRIO O EN CALIENTE.</a:t>
            </a:r>
            <a:endParaRPr lang="es-MX" sz="2000" dirty="0">
              <a:latin typeface="Century Gothic" panose="020B0502020202020204" pitchFamily="34" charset="0"/>
            </a:endParaRPr>
          </a:p>
        </p:txBody>
      </p:sp>
    </p:spTree>
    <p:extLst>
      <p:ext uri="{BB962C8B-B14F-4D97-AF65-F5344CB8AC3E}">
        <p14:creationId xmlns:p14="http://schemas.microsoft.com/office/powerpoint/2010/main" xmlns="" val="392652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268760"/>
            <a:ext cx="8229600" cy="1143000"/>
          </a:xfrm>
        </p:spPr>
        <p:txBody>
          <a:bodyPr>
            <a:normAutofit/>
          </a:bodyPr>
          <a:lstStyle/>
          <a:p>
            <a:pPr marL="0" indent="0"/>
            <a:r>
              <a:rPr lang="es-MX" sz="3200" b="1" dirty="0">
                <a:solidFill>
                  <a:schemeClr val="accent2"/>
                </a:solidFill>
                <a:latin typeface="Arial" pitchFamily="34" charset="0"/>
                <a:cs typeface="Arial" pitchFamily="34" charset="0"/>
              </a:rPr>
              <a:t>P</a:t>
            </a:r>
            <a:r>
              <a:rPr lang="es-MX" sz="3200" b="1" dirty="0" smtClean="0">
                <a:solidFill>
                  <a:schemeClr val="accent2"/>
                </a:solidFill>
                <a:latin typeface="Arial" pitchFamily="34" charset="0"/>
                <a:cs typeface="Arial" pitchFamily="34" charset="0"/>
              </a:rPr>
              <a:t>rensas</a:t>
            </a:r>
            <a:endParaRPr lang="es-MX" sz="3200" b="1" dirty="0">
              <a:solidFill>
                <a:schemeClr val="accent2"/>
              </a:solidFill>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endParaRPr lang="es-MX" b="1" dirty="0">
              <a:latin typeface="Arial" pitchFamily="34" charset="0"/>
              <a:cs typeface="Arial" pitchFamily="34" charset="0"/>
            </a:endParaRPr>
          </a:p>
          <a:p>
            <a:endParaRPr lang="es-MX" b="1" dirty="0">
              <a:latin typeface="Arial" pitchFamily="34" charset="0"/>
              <a:cs typeface="Arial" pitchFamily="34" charset="0"/>
            </a:endParaRPr>
          </a:p>
        </p:txBody>
      </p:sp>
      <p:sp>
        <p:nvSpPr>
          <p:cNvPr id="4" name="Rectángulo 3"/>
          <p:cNvSpPr/>
          <p:nvPr/>
        </p:nvSpPr>
        <p:spPr>
          <a:xfrm>
            <a:off x="539552" y="3140968"/>
            <a:ext cx="8075240" cy="1477328"/>
          </a:xfrm>
          <a:prstGeom prst="rect">
            <a:avLst/>
          </a:prstGeom>
        </p:spPr>
        <p:txBody>
          <a:bodyPr wrap="square">
            <a:spAutoFit/>
          </a:bodyPr>
          <a:lstStyle/>
          <a:p>
            <a:pPr algn="just"/>
            <a:r>
              <a:rPr lang="es-MX" dirty="0">
                <a:latin typeface="Century Gothic" pitchFamily="34" charset="0"/>
              </a:rPr>
              <a:t>Una prensa debe estar equipada con matrices y punzones diseñados para ciertas operaciones específicas. La mayoría de operaciones de Formado, Doblado, </a:t>
            </a:r>
            <a:r>
              <a:rPr lang="es-MX" dirty="0" err="1">
                <a:latin typeface="Century Gothic" pitchFamily="34" charset="0"/>
              </a:rPr>
              <a:t>Punzonado</a:t>
            </a:r>
            <a:r>
              <a:rPr lang="es-MX" dirty="0">
                <a:latin typeface="Century Gothic" pitchFamily="34" charset="0"/>
              </a:rPr>
              <a:t>, Embutido y Cizallado, se pueden efectuar en cualquier prensa normal si se usan matrices y punzones adecuados</a:t>
            </a:r>
          </a:p>
        </p:txBody>
      </p:sp>
      <p:sp>
        <p:nvSpPr>
          <p:cNvPr id="5" name="Rectángulo 4"/>
          <p:cNvSpPr/>
          <p:nvPr/>
        </p:nvSpPr>
        <p:spPr>
          <a:xfrm>
            <a:off x="611560" y="2132856"/>
            <a:ext cx="7704856" cy="923330"/>
          </a:xfrm>
          <a:prstGeom prst="rect">
            <a:avLst/>
          </a:prstGeom>
        </p:spPr>
        <p:txBody>
          <a:bodyPr wrap="square">
            <a:spAutoFit/>
          </a:bodyPr>
          <a:lstStyle/>
          <a:p>
            <a:r>
              <a:rPr lang="es-MX" dirty="0"/>
              <a:t> </a:t>
            </a:r>
            <a:r>
              <a:rPr lang="es-MX" dirty="0">
                <a:latin typeface="Century Gothic" pitchFamily="34" charset="0"/>
              </a:rPr>
              <a:t>Son máquinas herramientas cuya característica es la entrega de grandes cantidades de energía (Fuerza x recorrido) de forma controlada. </a:t>
            </a:r>
          </a:p>
        </p:txBody>
      </p:sp>
      <p:sp>
        <p:nvSpPr>
          <p:cNvPr id="7" name="6 Sol">
            <a:hlinkClick r:id="rId2" action="ppaction://hlinksldjump"/>
          </p:cNvPr>
          <p:cNvSpPr/>
          <p:nvPr/>
        </p:nvSpPr>
        <p:spPr>
          <a:xfrm>
            <a:off x="4211960" y="5949280"/>
            <a:ext cx="576064" cy="36004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361630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ctr"/>
            <a:r>
              <a:rPr lang="es-MX" dirty="0" smtClean="0">
                <a:latin typeface="Century Gothic" panose="020B0502020202020204" pitchFamily="34" charset="0"/>
              </a:rPr>
              <a:t>Biografía</a:t>
            </a:r>
          </a:p>
          <a:p>
            <a:pPr marL="0" indent="0">
              <a:buNone/>
            </a:pPr>
            <a:r>
              <a:rPr lang="es-MX" sz="1800" dirty="0">
                <a:latin typeface="Century Gothic" panose="020B0502020202020204" pitchFamily="34" charset="0"/>
              </a:rPr>
              <a:t> </a:t>
            </a:r>
          </a:p>
          <a:p>
            <a:r>
              <a:rPr lang="es-MX" sz="1800" u="sng" dirty="0" smtClean="0">
                <a:latin typeface="Century Gothic" panose="020B0502020202020204" pitchFamily="34" charset="0"/>
                <a:hlinkClick r:id="rId2"/>
              </a:rPr>
              <a:t>http</a:t>
            </a:r>
            <a:r>
              <a:rPr lang="es-MX" sz="1800" u="sng" dirty="0">
                <a:latin typeface="Century Gothic" panose="020B0502020202020204" pitchFamily="34" charset="0"/>
                <a:hlinkClick r:id="rId2"/>
              </a:rPr>
              <a:t>://</a:t>
            </a:r>
            <a:r>
              <a:rPr lang="es-MX" sz="1800" u="sng" dirty="0" smtClean="0">
                <a:latin typeface="Century Gothic" panose="020B0502020202020204" pitchFamily="34" charset="0"/>
                <a:hlinkClick r:id="rId2"/>
              </a:rPr>
              <a:t>www.quiminet.com/articulos/el-proceso-de-estirado-en-frio-para-la-creacion-de-perfiles-estructurales-2662473.htm</a:t>
            </a:r>
            <a:endParaRPr lang="es-MX" sz="1800" u="sng" dirty="0" smtClean="0">
              <a:latin typeface="Century Gothic" panose="020B0502020202020204" pitchFamily="34" charset="0"/>
            </a:endParaRPr>
          </a:p>
          <a:p>
            <a:endParaRPr lang="pt-BR" sz="1800" dirty="0" smtClean="0">
              <a:latin typeface="Century Gothic" panose="020B0502020202020204" pitchFamily="34" charset="0"/>
            </a:endParaRPr>
          </a:p>
          <a:p>
            <a:r>
              <a:rPr lang="pt-BR" sz="1800" dirty="0" smtClean="0">
                <a:latin typeface="Century Gothic" panose="020B0502020202020204" pitchFamily="34" charset="0"/>
              </a:rPr>
              <a:t>Fundamentos </a:t>
            </a:r>
            <a:r>
              <a:rPr lang="pt-BR" sz="1800" dirty="0">
                <a:latin typeface="Century Gothic" panose="020B0502020202020204" pitchFamily="34" charset="0"/>
              </a:rPr>
              <a:t>de </a:t>
            </a:r>
            <a:r>
              <a:rPr lang="pt-BR" sz="1800" dirty="0" smtClean="0">
                <a:latin typeface="Century Gothic" panose="020B0502020202020204" pitchFamily="34" charset="0"/>
              </a:rPr>
              <a:t>manufatura </a:t>
            </a:r>
            <a:r>
              <a:rPr lang="pt-BR" sz="1800" dirty="0">
                <a:latin typeface="Century Gothic" panose="020B0502020202020204" pitchFamily="34" charset="0"/>
              </a:rPr>
              <a:t>moderna 3edi </a:t>
            </a:r>
            <a:r>
              <a:rPr lang="pt-BR" sz="1800" dirty="0" err="1" smtClean="0">
                <a:latin typeface="Century Gothic" panose="020B0502020202020204" pitchFamily="34" charset="0"/>
              </a:rPr>
              <a:t>Groover</a:t>
            </a:r>
            <a:r>
              <a:rPr lang="pt-BR" sz="1800" dirty="0" smtClean="0">
                <a:latin typeface="Century Gothic" panose="020B0502020202020204" pitchFamily="34" charset="0"/>
              </a:rPr>
              <a:t>.”pág. 442-452</a:t>
            </a:r>
            <a:r>
              <a:rPr lang="es-MX" sz="1800" dirty="0" smtClean="0">
                <a:latin typeface="Century Gothic" panose="020B0502020202020204" pitchFamily="34" charset="0"/>
              </a:rPr>
              <a:t>”</a:t>
            </a:r>
            <a:endParaRPr lang="es-MX" sz="1800" dirty="0">
              <a:latin typeface="Century Gothic" panose="020B0502020202020204" pitchFamily="34" charset="0"/>
            </a:endParaRPr>
          </a:p>
        </p:txBody>
      </p:sp>
    </p:spTree>
    <p:extLst>
      <p:ext uri="{BB962C8B-B14F-4D97-AF65-F5344CB8AC3E}">
        <p14:creationId xmlns:p14="http://schemas.microsoft.com/office/powerpoint/2010/main" xmlns="" val="1184925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7544" y="2852936"/>
            <a:ext cx="8286808" cy="2031325"/>
          </a:xfrm>
          <a:prstGeom prst="rect">
            <a:avLst/>
          </a:prstGeom>
        </p:spPr>
        <p:txBody>
          <a:bodyPr wrap="square">
            <a:spAutoFit/>
          </a:bodyPr>
          <a:lstStyle/>
          <a:p>
            <a:pPr algn="just"/>
            <a:r>
              <a:rPr lang="es-MX" dirty="0">
                <a:latin typeface="Century Gothic" pitchFamily="34" charset="0"/>
              </a:rPr>
              <a:t>El conformado en caliente es un proceso que depende de la temperatura y el tiempo. Se define como la deformación plástica del material metálico a una temperatura mayor que la de recristalización. La ventaja principal del trabajo en caliente consiste en la obtención de una deformación plástica casi ilimitada, que además es adecuada para moldear partes grandes porque el metal tiene una baja resistencia de cedencia y una alta ductilidad.</a:t>
            </a:r>
          </a:p>
        </p:txBody>
      </p:sp>
      <p:sp>
        <p:nvSpPr>
          <p:cNvPr id="6" name="5 CuadroTexto"/>
          <p:cNvSpPr txBox="1"/>
          <p:nvPr/>
        </p:nvSpPr>
        <p:spPr>
          <a:xfrm>
            <a:off x="1979712" y="1628800"/>
            <a:ext cx="5286412" cy="584775"/>
          </a:xfrm>
          <a:prstGeom prst="rect">
            <a:avLst/>
          </a:prstGeom>
          <a:noFill/>
        </p:spPr>
        <p:txBody>
          <a:bodyPr wrap="square" rtlCol="0">
            <a:spAutoFit/>
          </a:bodyPr>
          <a:lstStyle/>
          <a:p>
            <a:r>
              <a:rPr lang="es-MX" sz="3200" dirty="0" smtClean="0">
                <a:ln>
                  <a:solidFill>
                    <a:schemeClr val="accent2">
                      <a:lumMod val="75000"/>
                    </a:schemeClr>
                  </a:solidFill>
                </a:ln>
                <a:solidFill>
                  <a:srgbClr val="FF0000"/>
                </a:solidFill>
                <a:latin typeface="Century Gothic" pitchFamily="34" charset="0"/>
              </a:rPr>
              <a:t>Conformado en caliente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2348880"/>
            <a:ext cx="8358246" cy="3693319"/>
          </a:xfrm>
          <a:prstGeom prst="rect">
            <a:avLst/>
          </a:prstGeom>
        </p:spPr>
        <p:txBody>
          <a:bodyPr wrap="square">
            <a:spAutoFit/>
          </a:bodyPr>
          <a:lstStyle/>
          <a:p>
            <a:pPr algn="just"/>
            <a:endParaRPr lang="es-MX" dirty="0" smtClean="0"/>
          </a:p>
          <a:p>
            <a:pPr algn="just">
              <a:buFont typeface="Wingdings" pitchFamily="2" charset="2"/>
              <a:buChar char="ü"/>
            </a:pPr>
            <a:r>
              <a:rPr lang="es-MX" dirty="0" smtClean="0">
                <a:latin typeface="Century Gothic" pitchFamily="34" charset="0"/>
              </a:rPr>
              <a:t>Por encima de la temperatura mínima de recristalización. </a:t>
            </a:r>
          </a:p>
          <a:p>
            <a:pPr algn="just">
              <a:buFont typeface="Wingdings" pitchFamily="2" charset="2"/>
              <a:buChar char="ü"/>
            </a:pPr>
            <a:r>
              <a:rPr lang="es-MX" dirty="0" smtClean="0">
                <a:latin typeface="Century Gothic" pitchFamily="34" charset="0"/>
              </a:rPr>
              <a:t>La forma de la pieza se puede alterar significativamente. </a:t>
            </a:r>
          </a:p>
          <a:p>
            <a:pPr algn="just">
              <a:buFont typeface="Wingdings" pitchFamily="2" charset="2"/>
              <a:buChar char="ü"/>
            </a:pPr>
            <a:r>
              <a:rPr lang="es-MX" dirty="0" smtClean="0">
                <a:latin typeface="Century Gothic" pitchFamily="34" charset="0"/>
              </a:rPr>
              <a:t>Se requiere menor potencia para deformar el metal. </a:t>
            </a:r>
          </a:p>
          <a:p>
            <a:pPr algn="just">
              <a:buFont typeface="Wingdings" pitchFamily="2" charset="2"/>
              <a:buChar char="ü"/>
            </a:pPr>
            <a:r>
              <a:rPr lang="es-MX" dirty="0" smtClean="0">
                <a:latin typeface="Century Gothic" pitchFamily="34" charset="0"/>
              </a:rPr>
              <a:t>Las propiedades de resistencia son generalmente isotrópicas debido a la ausencia de una estructura orientada de granos creada en el trabajo en frío. </a:t>
            </a:r>
          </a:p>
          <a:p>
            <a:pPr algn="just">
              <a:buFont typeface="Wingdings" pitchFamily="2" charset="2"/>
              <a:buChar char="ü"/>
            </a:pPr>
            <a:r>
              <a:rPr lang="es-MX" dirty="0" smtClean="0">
                <a:latin typeface="Century Gothic" pitchFamily="34" charset="0"/>
              </a:rPr>
              <a:t>El trabajo en caliente no produce fortalecimiento de la pieza. </a:t>
            </a:r>
          </a:p>
          <a:p>
            <a:pPr algn="just">
              <a:buFont typeface="Wingdings" pitchFamily="2" charset="2"/>
              <a:buChar char="ü"/>
            </a:pPr>
            <a:r>
              <a:rPr lang="es-MX" dirty="0" smtClean="0">
                <a:latin typeface="Century Gothic" pitchFamily="34" charset="0"/>
              </a:rPr>
              <a:t>Precisión dimensional más baja. </a:t>
            </a:r>
          </a:p>
          <a:p>
            <a:pPr algn="just">
              <a:buFont typeface="Wingdings" pitchFamily="2" charset="2"/>
              <a:buChar char="ü"/>
            </a:pPr>
            <a:r>
              <a:rPr lang="es-MX" dirty="0" smtClean="0">
                <a:latin typeface="Century Gothic" pitchFamily="34" charset="0"/>
              </a:rPr>
              <a:t>Mayores requerimientos de energía. </a:t>
            </a:r>
          </a:p>
          <a:p>
            <a:pPr algn="just">
              <a:buFont typeface="Wingdings" pitchFamily="2" charset="2"/>
              <a:buChar char="ü"/>
            </a:pPr>
            <a:r>
              <a:rPr lang="es-MX" dirty="0" smtClean="0">
                <a:latin typeface="Century Gothic" pitchFamily="34" charset="0"/>
              </a:rPr>
              <a:t>Oxidación de la superficie de trabajo. </a:t>
            </a:r>
          </a:p>
          <a:p>
            <a:pPr algn="just">
              <a:buFont typeface="Wingdings" pitchFamily="2" charset="2"/>
              <a:buChar char="ü"/>
            </a:pPr>
            <a:r>
              <a:rPr lang="es-MX" dirty="0" smtClean="0">
                <a:latin typeface="Century Gothic" pitchFamily="34" charset="0"/>
              </a:rPr>
              <a:t>El utillaje está sometido a elevados desgastes y consiguientes mantenimientos.</a:t>
            </a:r>
            <a:endParaRPr lang="es-MX" dirty="0">
              <a:latin typeface="Century Gothic" pitchFamily="34" charset="0"/>
            </a:endParaRPr>
          </a:p>
        </p:txBody>
      </p:sp>
      <p:sp>
        <p:nvSpPr>
          <p:cNvPr id="4" name="3 CuadroTexto"/>
          <p:cNvSpPr txBox="1"/>
          <p:nvPr/>
        </p:nvSpPr>
        <p:spPr>
          <a:xfrm>
            <a:off x="1979712" y="1628800"/>
            <a:ext cx="5357850" cy="584775"/>
          </a:xfrm>
          <a:prstGeom prst="rect">
            <a:avLst/>
          </a:prstGeom>
          <a:noFill/>
        </p:spPr>
        <p:txBody>
          <a:bodyPr wrap="square" rtlCol="0">
            <a:spAutoFit/>
          </a:bodyPr>
          <a:lstStyle/>
          <a:p>
            <a:r>
              <a:rPr lang="es-MX" sz="3200" dirty="0" smtClean="0">
                <a:ln>
                  <a:solidFill>
                    <a:schemeClr val="accent2">
                      <a:lumMod val="75000"/>
                    </a:schemeClr>
                  </a:solidFill>
                </a:ln>
                <a:solidFill>
                  <a:srgbClr val="FF0000"/>
                </a:solidFill>
                <a:latin typeface="Century Gothic" pitchFamily="34" charset="0"/>
              </a:rPr>
              <a:t>Principales características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420888"/>
            <a:ext cx="7929618" cy="4247317"/>
          </a:xfrm>
          <a:prstGeom prst="rect">
            <a:avLst/>
          </a:prstGeom>
        </p:spPr>
        <p:txBody>
          <a:bodyPr wrap="square">
            <a:spAutoFit/>
          </a:bodyPr>
          <a:lstStyle/>
          <a:p>
            <a:pPr algn="just"/>
            <a:r>
              <a:rPr lang="es-MX" dirty="0" smtClean="0">
                <a:latin typeface="Century Gothic" pitchFamily="34" charset="0"/>
              </a:rPr>
              <a:t>Laminado  Materiales: metales puros: </a:t>
            </a:r>
            <a:r>
              <a:rPr lang="es-MX" b="1" i="1" dirty="0" smtClean="0">
                <a:latin typeface="Century Gothic" pitchFamily="34" charset="0"/>
              </a:rPr>
              <a:t>Al, Cu, Fe, Ti, Zn. </a:t>
            </a:r>
          </a:p>
          <a:p>
            <a:pPr algn="just"/>
            <a:endParaRPr lang="es-MX" dirty="0">
              <a:latin typeface="Century Gothic" pitchFamily="34" charset="0"/>
            </a:endParaRPr>
          </a:p>
          <a:p>
            <a:pPr algn="just"/>
            <a:r>
              <a:rPr lang="es-MX" dirty="0">
                <a:latin typeface="Century Gothic" pitchFamily="34" charset="0"/>
              </a:rPr>
              <a:t>A</a:t>
            </a:r>
            <a:r>
              <a:rPr lang="es-MX" dirty="0" smtClean="0">
                <a:latin typeface="Century Gothic" pitchFamily="34" charset="0"/>
              </a:rPr>
              <a:t>leaciones: Acero</a:t>
            </a:r>
          </a:p>
          <a:p>
            <a:pPr algn="just"/>
            <a:r>
              <a:rPr lang="es-MX" dirty="0">
                <a:latin typeface="Century Gothic" pitchFamily="34" charset="0"/>
              </a:rPr>
              <a:t>D</a:t>
            </a:r>
            <a:r>
              <a:rPr lang="es-MX" dirty="0" smtClean="0">
                <a:latin typeface="Century Gothic" pitchFamily="34" charset="0"/>
              </a:rPr>
              <a:t>e </a:t>
            </a:r>
            <a:r>
              <a:rPr lang="es-MX" b="1" i="1" dirty="0" smtClean="0">
                <a:latin typeface="Century Gothic" pitchFamily="34" charset="0"/>
              </a:rPr>
              <a:t>Al</a:t>
            </a:r>
            <a:r>
              <a:rPr lang="es-MX" dirty="0" smtClean="0">
                <a:latin typeface="Century Gothic" pitchFamily="34" charset="0"/>
              </a:rPr>
              <a:t> (Al-Cu, Al-Mg, Al-Zn, Al-Mn)</a:t>
            </a:r>
          </a:p>
          <a:p>
            <a:pPr algn="just"/>
            <a:r>
              <a:rPr lang="es-MX" dirty="0">
                <a:latin typeface="Century Gothic" pitchFamily="34" charset="0"/>
              </a:rPr>
              <a:t>D</a:t>
            </a:r>
            <a:r>
              <a:rPr lang="es-MX" dirty="0" smtClean="0">
                <a:latin typeface="Century Gothic" pitchFamily="34" charset="0"/>
              </a:rPr>
              <a:t>e </a:t>
            </a:r>
            <a:r>
              <a:rPr lang="es-MX" b="1" i="1" dirty="0" smtClean="0">
                <a:latin typeface="Century Gothic" pitchFamily="34" charset="0"/>
              </a:rPr>
              <a:t>Mg</a:t>
            </a:r>
            <a:r>
              <a:rPr lang="es-MX" dirty="0" smtClean="0">
                <a:latin typeface="Century Gothic" pitchFamily="34" charset="0"/>
              </a:rPr>
              <a:t> ( Mg-Al, Mg-Zn, Mg-Mn) </a:t>
            </a:r>
          </a:p>
          <a:p>
            <a:pPr algn="just"/>
            <a:r>
              <a:rPr lang="es-MX" dirty="0">
                <a:latin typeface="Century Gothic" pitchFamily="34" charset="0"/>
              </a:rPr>
              <a:t>D</a:t>
            </a:r>
            <a:r>
              <a:rPr lang="es-MX" dirty="0" smtClean="0">
                <a:latin typeface="Century Gothic" pitchFamily="34" charset="0"/>
              </a:rPr>
              <a:t>e </a:t>
            </a:r>
            <a:r>
              <a:rPr lang="es-MX" b="1" i="1" dirty="0" smtClean="0">
                <a:latin typeface="Century Gothic" pitchFamily="34" charset="0"/>
              </a:rPr>
              <a:t>Cu</a:t>
            </a:r>
            <a:r>
              <a:rPr lang="es-MX" dirty="0" smtClean="0">
                <a:latin typeface="Century Gothic" pitchFamily="34" charset="0"/>
              </a:rPr>
              <a:t> (Cu-Zn, Cu-Zn-Sn, Cu-Zn-Pb) </a:t>
            </a:r>
          </a:p>
          <a:p>
            <a:pPr algn="just"/>
            <a:r>
              <a:rPr lang="es-MX" dirty="0" smtClean="0">
                <a:latin typeface="Century Gothic" pitchFamily="34" charset="0"/>
              </a:rPr>
              <a:t>De </a:t>
            </a:r>
            <a:r>
              <a:rPr lang="es-MX" b="1" i="1" dirty="0" smtClean="0">
                <a:latin typeface="Century Gothic" pitchFamily="34" charset="0"/>
              </a:rPr>
              <a:t>bronces</a:t>
            </a:r>
            <a:r>
              <a:rPr lang="es-MX" dirty="0" smtClean="0">
                <a:latin typeface="Century Gothic" pitchFamily="34" charset="0"/>
              </a:rPr>
              <a:t> (Cu-Al, Cu-Ni, Cu-Si) </a:t>
            </a:r>
          </a:p>
          <a:p>
            <a:pPr algn="just"/>
            <a:endParaRPr lang="es-MX" dirty="0">
              <a:latin typeface="Century Gothic" pitchFamily="34" charset="0"/>
            </a:endParaRPr>
          </a:p>
          <a:p>
            <a:pPr algn="just"/>
            <a:r>
              <a:rPr lang="es-MX" dirty="0" smtClean="0">
                <a:latin typeface="Century Gothic" pitchFamily="34" charset="0"/>
              </a:rPr>
              <a:t>Forjado  Materiales:  metales puros: </a:t>
            </a:r>
            <a:r>
              <a:rPr lang="es-MX" b="1" i="1" dirty="0" smtClean="0">
                <a:latin typeface="Century Gothic" pitchFamily="34" charset="0"/>
              </a:rPr>
              <a:t>Al, Cu, Fe, Ti, Zn.</a:t>
            </a:r>
          </a:p>
          <a:p>
            <a:pPr algn="just"/>
            <a:endParaRPr lang="es-MX" dirty="0">
              <a:latin typeface="Century Gothic" pitchFamily="34" charset="0"/>
            </a:endParaRPr>
          </a:p>
          <a:p>
            <a:pPr algn="just"/>
            <a:r>
              <a:rPr lang="es-MX" dirty="0">
                <a:latin typeface="Century Gothic" pitchFamily="34" charset="0"/>
              </a:rPr>
              <a:t>A</a:t>
            </a:r>
            <a:r>
              <a:rPr lang="es-MX" dirty="0" smtClean="0">
                <a:latin typeface="Century Gothic" pitchFamily="34" charset="0"/>
              </a:rPr>
              <a:t>leaciones: Acero</a:t>
            </a:r>
          </a:p>
          <a:p>
            <a:pPr algn="just"/>
            <a:r>
              <a:rPr lang="es-MX" dirty="0" smtClean="0">
                <a:latin typeface="Century Gothic" pitchFamily="34" charset="0"/>
              </a:rPr>
              <a:t>De </a:t>
            </a:r>
            <a:r>
              <a:rPr lang="es-MX" b="1" i="1" dirty="0" smtClean="0">
                <a:latin typeface="Century Gothic" pitchFamily="34" charset="0"/>
              </a:rPr>
              <a:t>Al</a:t>
            </a:r>
            <a:r>
              <a:rPr lang="es-MX" dirty="0" smtClean="0">
                <a:latin typeface="Century Gothic" pitchFamily="34" charset="0"/>
              </a:rPr>
              <a:t>, (Al-Cu, Al-Mg, Al-Zn, Al-Mn) </a:t>
            </a:r>
            <a:endParaRPr lang="es-MX" dirty="0">
              <a:latin typeface="Century Gothic" pitchFamily="34" charset="0"/>
            </a:endParaRPr>
          </a:p>
          <a:p>
            <a:pPr algn="just"/>
            <a:r>
              <a:rPr lang="es-MX" dirty="0" smtClean="0">
                <a:latin typeface="Century Gothic" pitchFamily="34" charset="0"/>
              </a:rPr>
              <a:t>De</a:t>
            </a:r>
            <a:r>
              <a:rPr lang="es-MX" b="1" dirty="0" smtClean="0">
                <a:latin typeface="Century Gothic" pitchFamily="34" charset="0"/>
              </a:rPr>
              <a:t> Mg</a:t>
            </a:r>
            <a:r>
              <a:rPr lang="es-MX" dirty="0" smtClean="0">
                <a:latin typeface="Century Gothic" pitchFamily="34" charset="0"/>
              </a:rPr>
              <a:t> ( Mg-Al, Mg-Zn, Mg-Mn), </a:t>
            </a:r>
          </a:p>
          <a:p>
            <a:pPr algn="just"/>
            <a:r>
              <a:rPr lang="es-MX" dirty="0">
                <a:latin typeface="Century Gothic" pitchFamily="34" charset="0"/>
              </a:rPr>
              <a:t>D</a:t>
            </a:r>
            <a:r>
              <a:rPr lang="es-MX" dirty="0" smtClean="0">
                <a:latin typeface="Century Gothic" pitchFamily="34" charset="0"/>
              </a:rPr>
              <a:t>e </a:t>
            </a:r>
            <a:r>
              <a:rPr lang="es-MX" b="1" i="1" dirty="0" smtClean="0">
                <a:latin typeface="Century Gothic" pitchFamily="34" charset="0"/>
              </a:rPr>
              <a:t>Cu</a:t>
            </a:r>
            <a:r>
              <a:rPr lang="es-MX" dirty="0" smtClean="0">
                <a:latin typeface="Century Gothic" pitchFamily="34" charset="0"/>
              </a:rPr>
              <a:t> (Cu-Zn, Cu-Zn-Sn, Cu-Zn-Pb) </a:t>
            </a:r>
          </a:p>
          <a:p>
            <a:pPr algn="just"/>
            <a:r>
              <a:rPr lang="es-MX" dirty="0" smtClean="0">
                <a:latin typeface="Century Gothic" pitchFamily="34" charset="0"/>
              </a:rPr>
              <a:t>De</a:t>
            </a:r>
            <a:r>
              <a:rPr lang="es-MX" b="1" i="1" dirty="0" smtClean="0">
                <a:latin typeface="Century Gothic" pitchFamily="34" charset="0"/>
              </a:rPr>
              <a:t> bronces</a:t>
            </a:r>
            <a:r>
              <a:rPr lang="es-MX" dirty="0" smtClean="0">
                <a:latin typeface="Century Gothic" pitchFamily="34" charset="0"/>
              </a:rPr>
              <a:t> (Cu-Al, Cu-Ni, Cu-Si)</a:t>
            </a:r>
            <a:endParaRPr lang="es-MX" dirty="0">
              <a:latin typeface="Century Gothic" pitchFamily="34" charset="0"/>
            </a:endParaRPr>
          </a:p>
        </p:txBody>
      </p:sp>
      <p:sp>
        <p:nvSpPr>
          <p:cNvPr id="3" name="2 CuadroTexto"/>
          <p:cNvSpPr txBox="1"/>
          <p:nvPr/>
        </p:nvSpPr>
        <p:spPr>
          <a:xfrm>
            <a:off x="3059832" y="1772816"/>
            <a:ext cx="4857784" cy="584775"/>
          </a:xfrm>
          <a:prstGeom prst="rect">
            <a:avLst/>
          </a:prstGeom>
          <a:noFill/>
        </p:spPr>
        <p:txBody>
          <a:bodyPr wrap="square" rtlCol="0">
            <a:spAutoFit/>
          </a:bodyPr>
          <a:lstStyle/>
          <a:p>
            <a:r>
              <a:rPr lang="es-MX" sz="3200" dirty="0" smtClean="0">
                <a:ln>
                  <a:solidFill>
                    <a:schemeClr val="accent2">
                      <a:lumMod val="75000"/>
                    </a:schemeClr>
                  </a:solidFill>
                </a:ln>
                <a:solidFill>
                  <a:schemeClr val="accent2">
                    <a:lumMod val="75000"/>
                  </a:schemeClr>
                </a:solidFill>
                <a:latin typeface="Century Gothic" pitchFamily="34" charset="0"/>
              </a:rPr>
              <a:t>Materiales: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2420888"/>
            <a:ext cx="8143932" cy="1015663"/>
          </a:xfrm>
          <a:prstGeom prst="rect">
            <a:avLst/>
          </a:prstGeom>
        </p:spPr>
        <p:txBody>
          <a:bodyPr wrap="square">
            <a:spAutoFit/>
          </a:bodyPr>
          <a:lstStyle/>
          <a:p>
            <a:pPr algn="just"/>
            <a:r>
              <a:rPr lang="es-MX" sz="2000" dirty="0" smtClean="0">
                <a:latin typeface="Century Gothic" pitchFamily="34" charset="0"/>
              </a:rPr>
              <a:t>Conformado en el cual se hace pasar el metal por trenes de rodillos que le dan una forma progresivamente más parecida a la deseada.</a:t>
            </a:r>
            <a:endParaRPr lang="es-MX" sz="2000" dirty="0">
              <a:latin typeface="Century Gothic" pitchFamily="34" charset="0"/>
            </a:endParaRPr>
          </a:p>
        </p:txBody>
      </p:sp>
      <p:pic>
        <p:nvPicPr>
          <p:cNvPr id="7169" name="Picture 1"/>
          <p:cNvPicPr>
            <a:picLocks noChangeAspect="1" noChangeArrowheads="1"/>
          </p:cNvPicPr>
          <p:nvPr/>
        </p:nvPicPr>
        <p:blipFill>
          <a:blip r:embed="rId2" cstate="print"/>
          <a:srcRect l="22917" t="21667" r="20833" b="25833"/>
          <a:stretch>
            <a:fillRect/>
          </a:stretch>
        </p:blipFill>
        <p:spPr bwMode="auto">
          <a:xfrm>
            <a:off x="395536" y="3645024"/>
            <a:ext cx="4857784" cy="2855240"/>
          </a:xfrm>
          <a:prstGeom prst="rect">
            <a:avLst/>
          </a:prstGeom>
          <a:noFill/>
          <a:ln w="9525">
            <a:noFill/>
            <a:miter lim="800000"/>
            <a:headEnd/>
            <a:tailEnd/>
          </a:ln>
          <a:effectLst/>
        </p:spPr>
      </p:pic>
      <p:pic>
        <p:nvPicPr>
          <p:cNvPr id="7171" name="Picture 3" descr="http://image.jimcdn.com/app/cms/image/transf/dimension=300x10000:mode=fitin:format=gif/path/s075f076504dfea8d/image/i3bffbbcd50363f45/version/1366566663/image.gif"/>
          <p:cNvPicPr>
            <a:picLocks noChangeAspect="1" noChangeArrowheads="1" noCrop="1"/>
          </p:cNvPicPr>
          <p:nvPr/>
        </p:nvPicPr>
        <p:blipFill>
          <a:blip r:embed="rId3" cstate="print"/>
          <a:srcRect/>
          <a:stretch>
            <a:fillRect/>
          </a:stretch>
        </p:blipFill>
        <p:spPr bwMode="auto">
          <a:xfrm>
            <a:off x="5796136" y="3861048"/>
            <a:ext cx="2857500" cy="2076450"/>
          </a:xfrm>
          <a:prstGeom prst="rect">
            <a:avLst/>
          </a:prstGeom>
          <a:noFill/>
        </p:spPr>
      </p:pic>
      <p:sp>
        <p:nvSpPr>
          <p:cNvPr id="6" name="5 CuadroTexto"/>
          <p:cNvSpPr txBox="1"/>
          <p:nvPr/>
        </p:nvSpPr>
        <p:spPr>
          <a:xfrm>
            <a:off x="1907704" y="1700808"/>
            <a:ext cx="5472608" cy="584775"/>
          </a:xfrm>
          <a:prstGeom prst="rect">
            <a:avLst/>
          </a:prstGeom>
          <a:noFill/>
        </p:spPr>
        <p:txBody>
          <a:bodyPr wrap="square" rtlCol="0">
            <a:spAutoFit/>
          </a:bodyPr>
          <a:lstStyle/>
          <a:p>
            <a:pPr algn="ctr"/>
            <a:r>
              <a:rPr lang="es-MX" sz="3200" dirty="0" smtClean="0">
                <a:ln>
                  <a:solidFill>
                    <a:schemeClr val="accent2">
                      <a:lumMod val="75000"/>
                    </a:schemeClr>
                  </a:solidFill>
                </a:ln>
                <a:solidFill>
                  <a:schemeClr val="accent2">
                    <a:lumMod val="75000"/>
                  </a:schemeClr>
                </a:solidFill>
                <a:latin typeface="Century Gothic" pitchFamily="34" charset="0"/>
              </a:rPr>
              <a:t>Laminación en caliente: </a:t>
            </a:r>
          </a:p>
        </p:txBody>
      </p:sp>
      <p:sp>
        <p:nvSpPr>
          <p:cNvPr id="2" name="Rectángulo 1"/>
          <p:cNvSpPr/>
          <p:nvPr/>
        </p:nvSpPr>
        <p:spPr>
          <a:xfrm>
            <a:off x="3203848" y="6473022"/>
            <a:ext cx="1705916" cy="307777"/>
          </a:xfrm>
          <a:prstGeom prst="rect">
            <a:avLst/>
          </a:prstGeom>
        </p:spPr>
        <p:txBody>
          <a:bodyPr wrap="none">
            <a:spAutoFit/>
          </a:bodyPr>
          <a:lstStyle/>
          <a:p>
            <a:r>
              <a:rPr lang="es-MX" sz="1400" dirty="0">
                <a:solidFill>
                  <a:srgbClr val="7D7D7D"/>
                </a:solidFill>
                <a:latin typeface="arial" panose="020B0604020202020204" pitchFamily="34" charset="0"/>
                <a:hlinkClick r:id="rId4"/>
              </a:rPr>
              <a:t>sifunpro.tripod.com</a:t>
            </a:r>
            <a:endParaRPr lang="es-MX"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2564904"/>
            <a:ext cx="8215370" cy="3693319"/>
          </a:xfrm>
          <a:prstGeom prst="rect">
            <a:avLst/>
          </a:prstGeom>
        </p:spPr>
        <p:txBody>
          <a:bodyPr wrap="square">
            <a:spAutoFit/>
          </a:bodyPr>
          <a:lstStyle/>
          <a:p>
            <a:pPr algn="just">
              <a:buFont typeface="Wingdings" pitchFamily="2" charset="2"/>
              <a:buChar char="ü"/>
            </a:pPr>
            <a:r>
              <a:rPr lang="es-MX" dirty="0" smtClean="0">
                <a:latin typeface="Century Gothic" pitchFamily="34" charset="0"/>
              </a:rPr>
              <a:t>La porosidad en el metal es considerablemente eliminada.</a:t>
            </a:r>
          </a:p>
          <a:p>
            <a:pPr algn="just">
              <a:buFont typeface="Wingdings" pitchFamily="2" charset="2"/>
              <a:buChar char="ü"/>
            </a:pPr>
            <a:endParaRPr lang="es-MX" dirty="0">
              <a:latin typeface="Century Gothic" pitchFamily="34" charset="0"/>
            </a:endParaRPr>
          </a:p>
          <a:p>
            <a:pPr algn="just">
              <a:buFont typeface="Wingdings" pitchFamily="2" charset="2"/>
              <a:buChar char="ü"/>
            </a:pPr>
            <a:r>
              <a:rPr lang="es-MX" dirty="0" smtClean="0">
                <a:latin typeface="Century Gothic" pitchFamily="34" charset="0"/>
              </a:rPr>
              <a:t>Las impurezas en forma de inclusiones son destrozadas y distribuidas a través del metal.</a:t>
            </a:r>
          </a:p>
          <a:p>
            <a:pPr algn="just">
              <a:buFont typeface="Wingdings" pitchFamily="2" charset="2"/>
              <a:buChar char="ü"/>
            </a:pPr>
            <a:endParaRPr lang="es-MX" dirty="0">
              <a:latin typeface="Century Gothic" pitchFamily="34" charset="0"/>
            </a:endParaRPr>
          </a:p>
          <a:p>
            <a:pPr algn="just">
              <a:buFont typeface="Wingdings" pitchFamily="2" charset="2"/>
              <a:buChar char="ü"/>
            </a:pPr>
            <a:r>
              <a:rPr lang="es-MX" dirty="0" smtClean="0">
                <a:latin typeface="Century Gothic" pitchFamily="34" charset="0"/>
              </a:rPr>
              <a:t>Los granos gruesos o prismáticos son refinados.</a:t>
            </a:r>
          </a:p>
          <a:p>
            <a:pPr algn="just">
              <a:buFont typeface="Wingdings" pitchFamily="2" charset="2"/>
              <a:buChar char="ü"/>
            </a:pPr>
            <a:endParaRPr lang="es-MX" dirty="0">
              <a:latin typeface="Century Gothic" pitchFamily="34" charset="0"/>
            </a:endParaRPr>
          </a:p>
          <a:p>
            <a:pPr algn="just">
              <a:buFont typeface="Wingdings" pitchFamily="2" charset="2"/>
              <a:buChar char="ü"/>
            </a:pPr>
            <a:r>
              <a:rPr lang="es-MX" dirty="0" smtClean="0">
                <a:latin typeface="Century Gothic" pitchFamily="34" charset="0"/>
              </a:rPr>
              <a:t>Las propiedades físicas generalmente se mejoran, principalmente debido al refinamiento del grano.</a:t>
            </a:r>
          </a:p>
          <a:p>
            <a:pPr algn="just">
              <a:buFont typeface="Wingdings" pitchFamily="2" charset="2"/>
              <a:buChar char="ü"/>
            </a:pPr>
            <a:endParaRPr lang="es-MX" dirty="0">
              <a:latin typeface="Century Gothic" pitchFamily="34" charset="0"/>
            </a:endParaRPr>
          </a:p>
          <a:p>
            <a:pPr algn="just">
              <a:buFont typeface="Wingdings" pitchFamily="2" charset="2"/>
              <a:buChar char="ü"/>
            </a:pPr>
            <a:r>
              <a:rPr lang="es-MX" dirty="0" smtClean="0">
                <a:latin typeface="Century Gothic" pitchFamily="34" charset="0"/>
              </a:rPr>
              <a:t>La cantidad de energía necesaria para cambiar la forma del acero en estado plástico es mucho menor que la requerida cuando el acero está frío. </a:t>
            </a:r>
            <a:endParaRPr lang="es-MX" dirty="0">
              <a:latin typeface="Century Gothic" pitchFamily="34" charset="0"/>
            </a:endParaRPr>
          </a:p>
        </p:txBody>
      </p:sp>
      <p:sp>
        <p:nvSpPr>
          <p:cNvPr id="6" name="5 CuadroTexto"/>
          <p:cNvSpPr txBox="1"/>
          <p:nvPr/>
        </p:nvSpPr>
        <p:spPr>
          <a:xfrm>
            <a:off x="2051720" y="1628800"/>
            <a:ext cx="4857784" cy="584775"/>
          </a:xfrm>
          <a:prstGeom prst="rect">
            <a:avLst/>
          </a:prstGeom>
          <a:noFill/>
        </p:spPr>
        <p:txBody>
          <a:bodyPr wrap="square" rtlCol="0">
            <a:spAutoFit/>
          </a:bodyPr>
          <a:lstStyle/>
          <a:p>
            <a:pPr algn="ctr"/>
            <a:r>
              <a:rPr lang="es-MX" sz="3200" dirty="0" smtClean="0">
                <a:ln>
                  <a:solidFill>
                    <a:schemeClr val="accent2">
                      <a:lumMod val="75000"/>
                    </a:schemeClr>
                  </a:solidFill>
                </a:ln>
                <a:solidFill>
                  <a:schemeClr val="accent2">
                    <a:lumMod val="75000"/>
                  </a:schemeClr>
                </a:solidFill>
                <a:latin typeface="Century Gothic" pitchFamily="34" charset="0"/>
              </a:rPr>
              <a:t>Ventajas: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2996952"/>
            <a:ext cx="8001056" cy="2031325"/>
          </a:xfrm>
          <a:prstGeom prst="rect">
            <a:avLst/>
          </a:prstGeom>
        </p:spPr>
        <p:txBody>
          <a:bodyPr wrap="square">
            <a:spAutoFit/>
          </a:bodyPr>
          <a:lstStyle/>
          <a:p>
            <a:pPr algn="just">
              <a:buFont typeface="Wingdings" pitchFamily="2" charset="2"/>
              <a:buChar char="ü"/>
            </a:pPr>
            <a:r>
              <a:rPr lang="es-MX" dirty="0" smtClean="0">
                <a:latin typeface="Century Gothic" pitchFamily="34" charset="0"/>
              </a:rPr>
              <a:t>Debido a la alta temperatura del metal existe una rápida oxidación</a:t>
            </a:r>
          </a:p>
          <a:p>
            <a:pPr algn="just">
              <a:buFont typeface="Wingdings" pitchFamily="2" charset="2"/>
              <a:buChar char="ü"/>
            </a:pPr>
            <a:endParaRPr lang="es-MX" dirty="0">
              <a:latin typeface="Century Gothic" pitchFamily="34" charset="0"/>
            </a:endParaRPr>
          </a:p>
          <a:p>
            <a:pPr algn="just">
              <a:buFont typeface="Wingdings" pitchFamily="2" charset="2"/>
              <a:buChar char="ü"/>
            </a:pPr>
            <a:r>
              <a:rPr lang="es-MX" dirty="0" smtClean="0">
                <a:latin typeface="Century Gothic" pitchFamily="34" charset="0"/>
              </a:rPr>
              <a:t>El equipo para trabajo en caliente y los costos de mantenimiento son altos</a:t>
            </a:r>
          </a:p>
          <a:p>
            <a:pPr algn="just">
              <a:buFont typeface="Wingdings" pitchFamily="2" charset="2"/>
              <a:buChar char="ü"/>
            </a:pPr>
            <a:endParaRPr lang="es-MX" dirty="0" smtClean="0">
              <a:latin typeface="Century Gothic" pitchFamily="34" charset="0"/>
            </a:endParaRPr>
          </a:p>
          <a:p>
            <a:pPr algn="just">
              <a:buFont typeface="Wingdings" pitchFamily="2" charset="2"/>
              <a:buChar char="ü"/>
            </a:pPr>
            <a:r>
              <a:rPr lang="es-MX" dirty="0">
                <a:latin typeface="Century Gothic" pitchFamily="34" charset="0"/>
              </a:rPr>
              <a:t>No se pueden mantener tolerancias estrechas.</a:t>
            </a:r>
          </a:p>
          <a:p>
            <a:endParaRPr lang="es-MX" dirty="0"/>
          </a:p>
        </p:txBody>
      </p:sp>
      <p:sp>
        <p:nvSpPr>
          <p:cNvPr id="6" name="5 CuadroTexto"/>
          <p:cNvSpPr txBox="1"/>
          <p:nvPr/>
        </p:nvSpPr>
        <p:spPr>
          <a:xfrm>
            <a:off x="1763688" y="1700808"/>
            <a:ext cx="4857784" cy="584775"/>
          </a:xfrm>
          <a:prstGeom prst="rect">
            <a:avLst/>
          </a:prstGeom>
          <a:noFill/>
        </p:spPr>
        <p:txBody>
          <a:bodyPr wrap="square" rtlCol="0">
            <a:spAutoFit/>
          </a:bodyPr>
          <a:lstStyle/>
          <a:p>
            <a:pPr algn="ctr"/>
            <a:r>
              <a:rPr lang="es-MX" sz="3200" dirty="0" smtClean="0">
                <a:ln>
                  <a:solidFill>
                    <a:schemeClr val="accent2">
                      <a:lumMod val="75000"/>
                    </a:schemeClr>
                  </a:solidFill>
                </a:ln>
                <a:solidFill>
                  <a:schemeClr val="accent2">
                    <a:lumMod val="75000"/>
                  </a:schemeClr>
                </a:solidFill>
                <a:latin typeface="Century Gothic" pitchFamily="34" charset="0"/>
              </a:rPr>
              <a:t>Desventajas: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l="8854" t="16667" r="16666" b="14166"/>
          <a:stretch>
            <a:fillRect/>
          </a:stretch>
        </p:blipFill>
        <p:spPr bwMode="auto">
          <a:xfrm>
            <a:off x="357158" y="2420888"/>
            <a:ext cx="8429684" cy="4079946"/>
          </a:xfrm>
          <a:prstGeom prst="rect">
            <a:avLst/>
          </a:prstGeom>
          <a:noFill/>
          <a:ln w="9525">
            <a:noFill/>
            <a:miter lim="800000"/>
            <a:headEnd/>
            <a:tailEnd/>
          </a:ln>
          <a:effectLst/>
        </p:spPr>
      </p:pic>
      <p:sp>
        <p:nvSpPr>
          <p:cNvPr id="5" name="4 CuadroTexto"/>
          <p:cNvSpPr txBox="1"/>
          <p:nvPr/>
        </p:nvSpPr>
        <p:spPr>
          <a:xfrm>
            <a:off x="1763688" y="1700808"/>
            <a:ext cx="4857784" cy="584775"/>
          </a:xfrm>
          <a:prstGeom prst="rect">
            <a:avLst/>
          </a:prstGeom>
          <a:noFill/>
        </p:spPr>
        <p:txBody>
          <a:bodyPr wrap="square" rtlCol="0">
            <a:spAutoFit/>
          </a:bodyPr>
          <a:lstStyle/>
          <a:p>
            <a:pPr algn="ctr"/>
            <a:r>
              <a:rPr lang="es-MX" sz="3200" dirty="0" smtClean="0">
                <a:ln>
                  <a:solidFill>
                    <a:schemeClr val="accent2">
                      <a:lumMod val="75000"/>
                    </a:schemeClr>
                  </a:solidFill>
                </a:ln>
                <a:solidFill>
                  <a:schemeClr val="accent2">
                    <a:lumMod val="75000"/>
                  </a:schemeClr>
                </a:solidFill>
                <a:latin typeface="Century Gothic" pitchFamily="34" charset="0"/>
              </a:rPr>
              <a:t>Proceso:</a:t>
            </a:r>
          </a:p>
        </p:txBody>
      </p:sp>
      <p:sp>
        <p:nvSpPr>
          <p:cNvPr id="2" name="Rectángulo 1"/>
          <p:cNvSpPr/>
          <p:nvPr/>
        </p:nvSpPr>
        <p:spPr>
          <a:xfrm>
            <a:off x="539552" y="6451473"/>
            <a:ext cx="1705916" cy="307777"/>
          </a:xfrm>
          <a:prstGeom prst="rect">
            <a:avLst/>
          </a:prstGeom>
        </p:spPr>
        <p:txBody>
          <a:bodyPr wrap="none">
            <a:spAutoFit/>
          </a:bodyPr>
          <a:lstStyle/>
          <a:p>
            <a:r>
              <a:rPr lang="es-MX" sz="1400" dirty="0">
                <a:solidFill>
                  <a:srgbClr val="7D7D7D"/>
                </a:solidFill>
                <a:latin typeface="arial" panose="020B0604020202020204" pitchFamily="34" charset="0"/>
                <a:hlinkClick r:id="rId3"/>
              </a:rPr>
              <a:t>sifunpro.tripod.com</a:t>
            </a:r>
            <a:endParaRPr lang="es-MX"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971</Words>
  <Application>Microsoft Office PowerPoint</Application>
  <PresentationFormat>Presentación en pantalla (4:3)</PresentationFormat>
  <Paragraphs>124</Paragraphs>
  <Slides>21</Slides>
  <Notes>2</Notes>
  <HiddenSlides>0</HiddenSlides>
  <MMClips>0</MMClips>
  <ScaleCrop>false</ScaleCrop>
  <HeadingPairs>
    <vt:vector size="4" baseType="variant">
      <vt:variant>
        <vt:lpstr>Tema</vt:lpstr>
      </vt:variant>
      <vt:variant>
        <vt:i4>2</vt:i4>
      </vt:variant>
      <vt:variant>
        <vt:lpstr>Títulos de diapositiva</vt:lpstr>
      </vt:variant>
      <vt:variant>
        <vt:i4>21</vt:i4>
      </vt:variant>
    </vt:vector>
  </HeadingPairs>
  <TitlesOfParts>
    <vt:vector size="23" baseType="lpstr">
      <vt:lpstr>Tema de Office</vt:lpstr>
      <vt:lpstr>1_Tema de Office</vt:lpstr>
      <vt:lpstr>CONFORMADO DE MATERIALES EN CALIENTE  Y EN FRIO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Conformado de materiales en  frio</vt:lpstr>
      <vt:lpstr>Diapositiva 14</vt:lpstr>
      <vt:lpstr>Efectos del trabajo en frío </vt:lpstr>
      <vt:lpstr>VENTAJAS</vt:lpstr>
      <vt:lpstr>Diapositiva 17</vt:lpstr>
      <vt:lpstr>CONFORMADO POR COMPRESION</vt:lpstr>
      <vt:lpstr>Diapositiva 19</vt:lpstr>
      <vt:lpstr>Prensas</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Citlali</dc:creator>
  <cp:lastModifiedBy>www.intercambiosvirtuales.org</cp:lastModifiedBy>
  <cp:revision>69</cp:revision>
  <dcterms:created xsi:type="dcterms:W3CDTF">2012-12-04T21:22:09Z</dcterms:created>
  <dcterms:modified xsi:type="dcterms:W3CDTF">2015-10-29T23:29:05Z</dcterms:modified>
</cp:coreProperties>
</file>